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14"/>
  </p:notesMasterIdLst>
  <p:handoutMasterIdLst>
    <p:handoutMasterId r:id="rId15"/>
  </p:handoutMasterIdLst>
  <p:sldIdLst>
    <p:sldId id="256" r:id="rId5"/>
    <p:sldId id="264" r:id="rId6"/>
    <p:sldId id="257" r:id="rId7"/>
    <p:sldId id="258" r:id="rId8"/>
    <p:sldId id="260" r:id="rId9"/>
    <p:sldId id="261" r:id="rId10"/>
    <p:sldId id="262" r:id="rId11"/>
    <p:sldId id="263" r:id="rId12"/>
    <p:sldId id="265" r:id="rId13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9B9D"/>
    <a:srgbClr val="AEB0AF"/>
    <a:srgbClr val="CEC7C1"/>
    <a:srgbClr val="8C8D90"/>
    <a:srgbClr val="D25350"/>
    <a:srgbClr val="808184"/>
    <a:srgbClr val="75767A"/>
    <a:srgbClr val="4E4F54"/>
    <a:srgbClr val="84888B"/>
    <a:srgbClr val="A049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93" autoAdjust="0"/>
    <p:restoredTop sz="95161" autoAdjust="0"/>
  </p:normalViewPr>
  <p:slideViewPr>
    <p:cSldViewPr snapToGrid="0" showGuides="1">
      <p:cViewPr varScale="1">
        <p:scale>
          <a:sx n="161" d="100"/>
          <a:sy n="161" d="100"/>
        </p:scale>
        <p:origin x="216" y="2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>
        <p:scale>
          <a:sx n="50" d="100"/>
          <a:sy n="50" d="100"/>
        </p:scale>
        <p:origin x="5664" y="167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533024-10F1-4BC3-BAA5-CB28D8F9B6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8810624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4A39D-78C5-4FF5-94A2-BCBFAF602A34}" type="datetimeFigureOut">
              <a:rPr lang="en-US" smtClean="0">
                <a:latin typeface="+mn-lt"/>
              </a:rPr>
              <a:t>9/15/21</a:t>
            </a:fld>
            <a:endParaRPr lang="en-US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D2005F-34EB-4228-A469-9DA7EF685E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0" y="881062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l"/>
            <a:fld id="{C75DCF9F-B5D2-4E17-BF72-5579017E6EA3}" type="slidenum">
              <a:rPr lang="en-US" smtClean="0">
                <a:latin typeface="+mn-lt"/>
              </a:rPr>
              <a:pPr algn="l"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575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n-lt"/>
              </a:defRPr>
            </a:lvl1pPr>
          </a:lstStyle>
          <a:p>
            <a:fld id="{D7992059-949A-4D84-A84D-82EB5F97947B}" type="datetimeFigureOut">
              <a:rPr lang="en-US" smtClean="0"/>
              <a:pPr/>
              <a:t>9/15/21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7"/>
            <a:ext cx="5607050" cy="36607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n-lt"/>
              </a:defRPr>
            </a:lvl1pPr>
          </a:lstStyle>
          <a:p>
            <a:fld id="{DBFF095A-F86B-4B29-8A9F-DF3D3D1F3E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08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337BA4A-B024-42C0-AEE3-721B228F8259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9E6EA7-E7F1-42F0-95B8-1B1A5A465AF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A5D040-4FD6-4BA1-AC81-B5CFF26CC6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321" y="1074420"/>
            <a:ext cx="11334582" cy="423324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67160" y="5343835"/>
            <a:ext cx="5384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chemeClr val="tx1"/>
                </a:solidFill>
                <a:latin typeface="Century Gothic" panose="020B0502020202020204" pitchFamily="34" charset="0"/>
              </a:rPr>
              <a:t>ORNL is managed by UT-Battelle, LLC 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28736" y="1388962"/>
            <a:ext cx="8678194" cy="978729"/>
          </a:xfrm>
        </p:spPr>
        <p:txBody>
          <a:bodyPr/>
          <a:lstStyle>
            <a:lvl1pPr algn="l">
              <a:defRPr sz="32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47481" y="3013455"/>
            <a:ext cx="5440514" cy="2028101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E99884-2636-4794-A093-0F9256951E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5" name="Freeform 7">
            <a:extLst>
              <a:ext uri="{FF2B5EF4-FFF2-40B4-BE49-F238E27FC236}">
                <a16:creationId xmlns:a16="http://schemas.microsoft.com/office/drawing/2014/main" id="{454A96CC-B6D3-471D-892D-1DBFEFBD0D12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latin typeface="+mn-lt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27030A5-C7D7-48D4-B261-45DC936EE5D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76" y="5409488"/>
            <a:ext cx="1603756" cy="38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82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7" y="1083755"/>
            <a:ext cx="5486764" cy="421929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4221671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3439C5-4231-ED43-91B8-86779195C11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C7DBBE-95AC-E843-979A-A1A45836011E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29C1BABE-6AB9-4F04-A1D6-C28E4287362E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D325F85-B4F1-4C5D-855D-1BE9D9C179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0" name="Line 5">
            <a:extLst>
              <a:ext uri="{FF2B5EF4-FFF2-40B4-BE49-F238E27FC236}">
                <a16:creationId xmlns:a16="http://schemas.microsoft.com/office/drawing/2014/main" id="{1F888CF4-3F65-4925-A47B-614AFCDC055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Line 6">
            <a:extLst>
              <a:ext uri="{FF2B5EF4-FFF2-40B4-BE49-F238E27FC236}">
                <a16:creationId xmlns:a16="http://schemas.microsoft.com/office/drawing/2014/main" id="{4CFFE01C-81C8-4437-B6F5-7BAAEE5FC29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1B955FFA-B6F5-4CDD-940A-DB05FD68B7CA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CA5F7EA9-E5C6-4376-AC5D-CA0B1DA0A2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8079" y="2453317"/>
            <a:ext cx="5512904" cy="2690184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41499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6" y="1078992"/>
            <a:ext cx="5487073" cy="4224052"/>
          </a:xfrm>
          <a:noFill/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5779008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453316"/>
            <a:ext cx="5512904" cy="4163291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6" name="Freeform 7">
            <a:extLst>
              <a:ext uri="{FF2B5EF4-FFF2-40B4-BE49-F238E27FC236}">
                <a16:creationId xmlns:a16="http://schemas.microsoft.com/office/drawing/2014/main" id="{2A500EEB-73EC-4C16-8273-4ED5425DD64C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302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k green picture layou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20595" y="1078989"/>
            <a:ext cx="7464186" cy="422600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1" y="1078991"/>
            <a:ext cx="3846274" cy="5779007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79" y="1275788"/>
            <a:ext cx="3576228" cy="97969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800350"/>
            <a:ext cx="3541945" cy="3816258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E0FFF716-AFC7-4054-A1F8-2C39C30731D0}"/>
              </a:ext>
            </a:extLst>
          </p:cNvPr>
          <p:cNvSpPr>
            <a:spLocks/>
          </p:cNvSpPr>
          <p:nvPr userDrawn="1"/>
        </p:nvSpPr>
        <p:spPr bwMode="auto">
          <a:xfrm>
            <a:off x="4120595" y="1"/>
            <a:ext cx="8071405" cy="6857998"/>
          </a:xfrm>
          <a:custGeom>
            <a:avLst/>
            <a:gdLst>
              <a:gd name="T0" fmla="*/ 4151 w 4490"/>
              <a:gd name="T1" fmla="*/ 0 h 3815"/>
              <a:gd name="T2" fmla="*/ 4151 w 4490"/>
              <a:gd name="T3" fmla="*/ 2951 h 3815"/>
              <a:gd name="T4" fmla="*/ 0 w 4490"/>
              <a:gd name="T5" fmla="*/ 2951 h 3815"/>
              <a:gd name="T6" fmla="*/ 0 w 4490"/>
              <a:gd name="T7" fmla="*/ 3815 h 3815"/>
              <a:gd name="T8" fmla="*/ 4490 w 4490"/>
              <a:gd name="T9" fmla="*/ 3815 h 3815"/>
              <a:gd name="T10" fmla="*/ 4490 w 4490"/>
              <a:gd name="T11" fmla="*/ 2969 h 3815"/>
              <a:gd name="T12" fmla="*/ 4490 w 4490"/>
              <a:gd name="T13" fmla="*/ 2951 h 3815"/>
              <a:gd name="T14" fmla="*/ 4490 w 4490"/>
              <a:gd name="T15" fmla="*/ 0 h 3815"/>
              <a:gd name="T16" fmla="*/ 4151 w 4490"/>
              <a:gd name="T17" fmla="*/ 0 h 3815"/>
              <a:gd name="T18" fmla="*/ 4151 w 4490"/>
              <a:gd name="T19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90" h="3815">
                <a:moveTo>
                  <a:pt x="4151" y="0"/>
                </a:moveTo>
                <a:lnTo>
                  <a:pt x="4151" y="2951"/>
                </a:lnTo>
                <a:lnTo>
                  <a:pt x="0" y="2951"/>
                </a:lnTo>
                <a:lnTo>
                  <a:pt x="0" y="3815"/>
                </a:lnTo>
                <a:lnTo>
                  <a:pt x="4490" y="3815"/>
                </a:lnTo>
                <a:lnTo>
                  <a:pt x="4490" y="2969"/>
                </a:lnTo>
                <a:lnTo>
                  <a:pt x="4490" y="2951"/>
                </a:lnTo>
                <a:lnTo>
                  <a:pt x="4490" y="0"/>
                </a:lnTo>
                <a:lnTo>
                  <a:pt x="4151" y="0"/>
                </a:lnTo>
                <a:lnTo>
                  <a:pt x="4151" y="0"/>
                </a:lnTo>
                <a:close/>
              </a:path>
            </a:pathLst>
          </a:custGeom>
          <a:solidFill>
            <a:srgbClr val="4C88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22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icture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4320" y="2381"/>
            <a:ext cx="11312843" cy="6342021"/>
          </a:xfrm>
          <a:noFill/>
          <a:ln>
            <a:noFill/>
          </a:ln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9" y="274320"/>
            <a:ext cx="11000232" cy="53553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Rectangle 256">
            <a:extLst>
              <a:ext uri="{FF2B5EF4-FFF2-40B4-BE49-F238E27FC236}">
                <a16:creationId xmlns:a16="http://schemas.microsoft.com/office/drawing/2014/main" id="{50787286-CD5D-43D9-B8DA-70C3358DC82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3" y="647700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D938724D-E109-43B4-9560-1552E26DB04A}"/>
              </a:ext>
            </a:extLst>
          </p:cNvPr>
          <p:cNvSpPr>
            <a:spLocks/>
          </p:cNvSpPr>
          <p:nvPr userDrawn="1"/>
        </p:nvSpPr>
        <p:spPr bwMode="auto">
          <a:xfrm>
            <a:off x="6026150" y="0"/>
            <a:ext cx="6165850" cy="6858000"/>
          </a:xfrm>
          <a:custGeom>
            <a:avLst/>
            <a:gdLst>
              <a:gd name="T0" fmla="*/ 3502 w 3884"/>
              <a:gd name="T1" fmla="*/ 0 h 4320"/>
              <a:gd name="T2" fmla="*/ 3502 w 3884"/>
              <a:gd name="T3" fmla="*/ 3998 h 4320"/>
              <a:gd name="T4" fmla="*/ 0 w 3884"/>
              <a:gd name="T5" fmla="*/ 3998 h 4320"/>
              <a:gd name="T6" fmla="*/ 0 w 3884"/>
              <a:gd name="T7" fmla="*/ 4320 h 4320"/>
              <a:gd name="T8" fmla="*/ 3502 w 3884"/>
              <a:gd name="T9" fmla="*/ 4320 h 4320"/>
              <a:gd name="T10" fmla="*/ 3884 w 3884"/>
              <a:gd name="T11" fmla="*/ 4320 h 4320"/>
              <a:gd name="T12" fmla="*/ 3884 w 3884"/>
              <a:gd name="T13" fmla="*/ 3998 h 4320"/>
              <a:gd name="T14" fmla="*/ 3884 w 3884"/>
              <a:gd name="T15" fmla="*/ 0 h 4320"/>
              <a:gd name="T16" fmla="*/ 3502 w 3884"/>
              <a:gd name="T17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84" h="4320">
                <a:moveTo>
                  <a:pt x="3502" y="0"/>
                </a:moveTo>
                <a:lnTo>
                  <a:pt x="3502" y="3998"/>
                </a:lnTo>
                <a:lnTo>
                  <a:pt x="0" y="3998"/>
                </a:lnTo>
                <a:lnTo>
                  <a:pt x="0" y="4320"/>
                </a:lnTo>
                <a:lnTo>
                  <a:pt x="3502" y="4320"/>
                </a:lnTo>
                <a:lnTo>
                  <a:pt x="3884" y="4320"/>
                </a:lnTo>
                <a:lnTo>
                  <a:pt x="3884" y="3998"/>
                </a:lnTo>
                <a:lnTo>
                  <a:pt x="3884" y="0"/>
                </a:lnTo>
                <a:lnTo>
                  <a:pt x="3502" y="0"/>
                </a:lnTo>
                <a:close/>
              </a:path>
            </a:pathLst>
          </a:custGeom>
          <a:solidFill>
            <a:srgbClr val="4087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00E375-D0D6-466C-A383-E914B5C8AE5A}"/>
              </a:ext>
            </a:extLst>
          </p:cNvPr>
          <p:cNvSpPr/>
          <p:nvPr userDrawn="1"/>
        </p:nvSpPr>
        <p:spPr>
          <a:xfrm>
            <a:off x="0" y="6344402"/>
            <a:ext cx="274320" cy="510909"/>
          </a:xfrm>
          <a:prstGeom prst="rect">
            <a:avLst/>
          </a:prstGeom>
          <a:solidFill>
            <a:srgbClr val="397D5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D090841D-81E2-4E83-8067-E18C5C3AF8FF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95A329E-A9A2-E149-9CDD-03DAF92C07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074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256032"/>
            <a:ext cx="11515053" cy="5355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224" y="1443386"/>
            <a:ext cx="11523520" cy="419541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82725" indent="-222250"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679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1653735"/>
            <a:ext cx="11430000" cy="4047778"/>
          </a:xfrm>
        </p:spPr>
        <p:txBody>
          <a:bodyPr/>
          <a:lstStyle>
            <a:lvl1pPr marL="288925" indent="-288925">
              <a:spcBef>
                <a:spcPts val="18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>
                <a:latin typeface="+mn-lt"/>
                <a:cs typeface="Arial" panose="020B0604020202020204" pitchFamily="34" charset="0"/>
              </a:defRPr>
            </a:lvl2pPr>
            <a:lvl3pPr marL="1031875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8" name="Rectangle 256">
            <a:extLst>
              <a:ext uri="{FF2B5EF4-FFF2-40B4-BE49-F238E27FC236}">
                <a16:creationId xmlns:a16="http://schemas.microsoft.com/office/drawing/2014/main" id="{6349825E-C749-4CDB-BDE4-DDAFE00D2BF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E7B1543-14D8-A941-AF62-9CE3736655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458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7DAB3A-4154-42CC-B73A-07DD412DD1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01" b="-1"/>
          <a:stretch/>
        </p:blipFill>
        <p:spPr>
          <a:xfrm>
            <a:off x="6095998" y="1078992"/>
            <a:ext cx="5535025" cy="42286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679D6E9-7CB6-4816-BA71-A98C108727C8}"/>
              </a:ext>
            </a:extLst>
          </p:cNvPr>
          <p:cNvSpPr/>
          <p:nvPr userDrawn="1"/>
        </p:nvSpPr>
        <p:spPr>
          <a:xfrm>
            <a:off x="274320" y="1078992"/>
            <a:ext cx="5821680" cy="4228673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2F47A-E421-4CE0-A746-76A8C436B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352479"/>
            <a:ext cx="5413469" cy="11007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068FB31-3CF5-496E-BC0D-61D682234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2217" y="2891883"/>
            <a:ext cx="5431021" cy="2252546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buClr>
                <a:schemeClr val="tx1"/>
              </a:buClr>
              <a:buFont typeface="Century Gothic" panose="020B0502020202020204" pitchFamily="34" charset="0"/>
              <a:buChar char="–"/>
              <a:defRPr sz="1800">
                <a:latin typeface="Century Gothic" panose="020B0502020202020204" pitchFamily="34" charset="0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ACC93F-6123-3F49-8C15-4A811AF8B7BB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756F41-5AD0-C346-AE90-A0206E07D1B9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E79036-1F33-40EB-AB47-F9529E5C3C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2" name="Freeform 7">
            <a:extLst>
              <a:ext uri="{FF2B5EF4-FFF2-40B4-BE49-F238E27FC236}">
                <a16:creationId xmlns:a16="http://schemas.microsoft.com/office/drawing/2014/main" id="{3E861E90-11A2-4A0B-85EB-1A2865C9A48F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CBCBC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671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425236" cy="535531"/>
          </a:xfrm>
        </p:spPr>
        <p:txBody>
          <a:bodyPr/>
          <a:lstStyle>
            <a:lvl1pPr>
              <a:lnSpc>
                <a:spcPct val="90000"/>
              </a:lnSpc>
              <a:defRPr sz="3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" name="Rectangle 256">
            <a:extLst>
              <a:ext uri="{FF2B5EF4-FFF2-40B4-BE49-F238E27FC236}">
                <a16:creationId xmlns:a16="http://schemas.microsoft.com/office/drawing/2014/main" id="{BF6A1C92-1EE6-4390-85D8-ACD208CF9DB8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2567238-4D22-9C4C-863E-90B8E166BB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582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D6DB211-F94D-644A-8C58-020193A03AAA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7010" y="1444752"/>
            <a:ext cx="5507832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010" y="2275467"/>
            <a:ext cx="5507832" cy="3373229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444752"/>
            <a:ext cx="5504688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275467"/>
            <a:ext cx="5504688" cy="3373229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C0632-ACDA-4D24-A2CC-14539B91BC55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4B06D67-5A3B-714E-90C1-66A7825D67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578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3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7FC5867-1737-E84C-B42D-608A49EBBAA6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361047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361047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3659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3659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14350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9D91D4C-0C90-4594-94C2-E939B6EF57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48562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1A87D9D-30BD-4BC1-AB79-1F900F87185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48562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14350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4B83B09-CF3A-4A36-84C0-D32086A13DE2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3EE01FD-138D-4943-8801-4849D54F7C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005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35551"/>
            <a:ext cx="5840756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6351585" y="1435551"/>
            <a:ext cx="5840415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583867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6351584" y="948037"/>
            <a:ext cx="584041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80804" y="966165"/>
            <a:ext cx="5815195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0804" y="1517523"/>
            <a:ext cx="5815195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6357344" y="966165"/>
            <a:ext cx="5811876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6357344" y="1517523"/>
            <a:ext cx="5811876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42737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1069" y="65460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1714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35551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4299090" y="1435551"/>
            <a:ext cx="3867912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8323860" y="1435551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3866758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4299089" y="948037"/>
            <a:ext cx="386791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8323860" y="948037"/>
            <a:ext cx="3885931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8000" y="966165"/>
            <a:ext cx="3833880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3464" y="1517904"/>
            <a:ext cx="3833880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4312016" y="966165"/>
            <a:ext cx="3831692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4319831" y="1517904"/>
            <a:ext cx="3831692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8337939" y="966165"/>
            <a:ext cx="3797323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8345754" y="1517904"/>
            <a:ext cx="3797323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936" y="347472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1069" y="65460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5213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8816" y="966459"/>
            <a:ext cx="2881524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19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328861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3288610" y="948037"/>
            <a:ext cx="287480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630290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6302901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5F09E4-91A6-437A-BED4-ED7995D473E7}"/>
              </a:ext>
            </a:extLst>
          </p:cNvPr>
          <p:cNvSpPr/>
          <p:nvPr userDrawn="1"/>
        </p:nvSpPr>
        <p:spPr>
          <a:xfrm>
            <a:off x="9317192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92D3D3-2A2D-4482-B3F5-B0CBCD39D93A}"/>
              </a:ext>
            </a:extLst>
          </p:cNvPr>
          <p:cNvSpPr/>
          <p:nvPr userDrawn="1"/>
        </p:nvSpPr>
        <p:spPr>
          <a:xfrm>
            <a:off x="9317193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3464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914400" indent="-227013">
              <a:lnSpc>
                <a:spcPct val="90000"/>
              </a:lnSpc>
              <a:buFont typeface="Century Gothic" panose="020B0502020202020204" pitchFamily="34" charset="0"/>
              <a:buChar char="•"/>
              <a:tabLst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3283916" y="969264"/>
            <a:ext cx="2881524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3305378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>
              <a:lnSpc>
                <a:spcPct val="90000"/>
              </a:lnSpc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6304922" y="969264"/>
            <a:ext cx="2868091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6312952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47472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757D323C-D2DD-42C4-81D6-6224EE035EE4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9312498" y="969264"/>
            <a:ext cx="2879502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0" name="Content Placeholder 5">
            <a:extLst>
              <a:ext uri="{FF2B5EF4-FFF2-40B4-BE49-F238E27FC236}">
                <a16:creationId xmlns:a16="http://schemas.microsoft.com/office/drawing/2014/main" id="{6D6262AB-5413-4C3B-B769-39B07A6E5626}"/>
              </a:ext>
            </a:extLst>
          </p:cNvPr>
          <p:cNvSpPr>
            <a:spLocks noGrp="1"/>
          </p:cNvSpPr>
          <p:nvPr userDrawn="1">
            <p:ph sz="quarter" idx="13"/>
          </p:nvPr>
        </p:nvSpPr>
        <p:spPr>
          <a:xfrm>
            <a:off x="9331938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46977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5B76B085-C104-2A42-8A31-4445D0F28471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9768" y="274320"/>
            <a:ext cx="11430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1614" y="1650029"/>
            <a:ext cx="11419468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3B0D07-6BED-A646-84B4-4749F06D657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5832D77F-AA48-5846-ACCE-C0EB6A92350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16607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0" name="Rectangle 256">
            <a:extLst>
              <a:ext uri="{FF2B5EF4-FFF2-40B4-BE49-F238E27FC236}">
                <a16:creationId xmlns:a16="http://schemas.microsoft.com/office/drawing/2014/main" id="{323F2AC7-81B7-4181-8965-07F2D3F8B684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575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732" r:id="rId2"/>
    <p:sldLayoutId id="2147483716" r:id="rId3"/>
    <p:sldLayoutId id="2147483736" r:id="rId4"/>
    <p:sldLayoutId id="2147483663" r:id="rId5"/>
    <p:sldLayoutId id="2147483685" r:id="rId6"/>
    <p:sldLayoutId id="2147483750" r:id="rId7"/>
    <p:sldLayoutId id="2147483755" r:id="rId8"/>
    <p:sldLayoutId id="2147483754" r:id="rId9"/>
    <p:sldLayoutId id="2147483667" r:id="rId10"/>
    <p:sldLayoutId id="2147483725" r:id="rId11"/>
    <p:sldLayoutId id="2147483756" r:id="rId12"/>
    <p:sldLayoutId id="2147483678" r:id="rId13"/>
    <p:sldLayoutId id="2147483757" r:id="rId14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87338" indent="-28733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8975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–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030288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»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800C1-4BD0-4441-9F02-CABA00D22C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736" y="1388962"/>
            <a:ext cx="8678194" cy="535531"/>
          </a:xfrm>
        </p:spPr>
        <p:txBody>
          <a:bodyPr/>
          <a:lstStyle/>
          <a:p>
            <a:r>
              <a:rPr lang="en-US" dirty="0"/>
              <a:t>EPICS Automation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112E8D-8CA8-4596-914D-BD6FE69564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Kay Kasemir</a:t>
            </a:r>
          </a:p>
          <a:p>
            <a:endParaRPr lang="en-US" dirty="0"/>
          </a:p>
          <a:p>
            <a:r>
              <a:rPr lang="en-US" dirty="0"/>
              <a:t>Feb. 2022</a:t>
            </a:r>
          </a:p>
        </p:txBody>
      </p:sp>
    </p:spTree>
    <p:extLst>
      <p:ext uri="{BB962C8B-B14F-4D97-AF65-F5344CB8AC3E}">
        <p14:creationId xmlns:p14="http://schemas.microsoft.com/office/powerpoint/2010/main" val="1713182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>
            <a:extLst>
              <a:ext uri="{FF2B5EF4-FFF2-40B4-BE49-F238E27FC236}">
                <a16:creationId xmlns:a16="http://schemas.microsoft.com/office/drawing/2014/main" id="{97B7F9E0-7E6C-F943-AE83-975A5E164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6088" y="255589"/>
            <a:ext cx="8636000" cy="535531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Control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F385B9-8DDF-2C4B-91B9-B76CFF2A21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5613" y="1443038"/>
            <a:ext cx="8642350" cy="4195762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dirty="0"/>
              <a:t>.. should support </a:t>
            </a:r>
            <a:r>
              <a:rPr lang="en-US" u="sng" dirty="0"/>
              <a:t>automated control</a:t>
            </a:r>
            <a:r>
              <a:rPr lang="en-US" dirty="0"/>
              <a:t>.</a:t>
            </a:r>
          </a:p>
          <a:p>
            <a:pPr>
              <a:buFont typeface="Arial" charset="0"/>
              <a:buChar char="•"/>
              <a:defRPr/>
            </a:pPr>
            <a:endParaRPr lang="en-US" dirty="0"/>
          </a:p>
          <a:p>
            <a:pPr marL="0" indent="0">
              <a:buNone/>
              <a:defRPr/>
            </a:pPr>
            <a:endParaRPr lang="en-US" dirty="0">
              <a:solidFill>
                <a:srgbClr val="0000FF"/>
              </a:solidFill>
            </a:endParaRPr>
          </a:p>
          <a:p>
            <a:pPr marL="0" indent="0">
              <a:buNone/>
              <a:defRPr/>
            </a:pPr>
            <a:r>
              <a:rPr lang="en-US" dirty="0">
                <a:solidFill>
                  <a:srgbClr val="0000FF"/>
                </a:solidFill>
              </a:rPr>
              <a:t>                     How can EPICS do this?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>
            <a:extLst>
              <a:ext uri="{FF2B5EF4-FFF2-40B4-BE49-F238E27FC236}">
                <a16:creationId xmlns:a16="http://schemas.microsoft.com/office/drawing/2014/main" id="{85B8219D-B372-C548-A169-D71A833C9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6088" y="255589"/>
            <a:ext cx="8636000" cy="535531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Monitoring, Supervisory Control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D2DA43F5-1945-F840-A6FB-3D5EE04622CB}"/>
              </a:ext>
            </a:extLst>
          </p:cNvPr>
          <p:cNvSpPr/>
          <p:nvPr/>
        </p:nvSpPr>
        <p:spPr>
          <a:xfrm>
            <a:off x="1613200" y="1139776"/>
            <a:ext cx="3846622" cy="3416875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45720" rIns="45720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en-US" altLang="en-US" sz="1800"/>
              <a:t>                            IOC</a:t>
            </a:r>
          </a:p>
          <a:p>
            <a:pPr eaLnBrk="1" hangingPunct="1">
              <a:lnSpc>
                <a:spcPct val="90000"/>
              </a:lnSpc>
              <a:defRPr/>
            </a:pPr>
            <a:br>
              <a:rPr lang="en-US" altLang="en-US" sz="1400">
                <a:latin typeface="Courier New" panose="02070309020205020404" pitchFamily="49" charset="0"/>
              </a:rPr>
            </a:br>
            <a:r>
              <a:rPr lang="en-US" altLang="en-US" sz="1400">
                <a:latin typeface="Courier New" panose="02070309020205020404" pitchFamily="49" charset="0"/>
              </a:rPr>
              <a:t>record(ai, “sensor”)</a:t>
            </a:r>
            <a:br>
              <a:rPr lang="en-US" altLang="en-US" sz="1400">
                <a:latin typeface="Courier New" panose="02070309020205020404" pitchFamily="49" charset="0"/>
              </a:rPr>
            </a:br>
            <a:r>
              <a:rPr lang="en-US" altLang="en-US" sz="1400">
                <a:latin typeface="Courier New" panose="02070309020205020404" pitchFamily="49" charset="0"/>
              </a:rPr>
              <a:t>{</a:t>
            </a:r>
            <a:br>
              <a:rPr lang="en-US" altLang="en-US" sz="1400">
                <a:latin typeface="Courier New" panose="02070309020205020404" pitchFamily="49" charset="0"/>
              </a:rPr>
            </a:br>
            <a:r>
              <a:rPr lang="en-US" altLang="en-US" sz="1400">
                <a:latin typeface="Courier New" panose="02070309020205020404" pitchFamily="49" charset="0"/>
              </a:rPr>
              <a:t>  field(DTYP, “</a:t>
            </a:r>
            <a:r>
              <a:rPr lang="en-US" altLang="ja-JP" sz="1400">
                <a:latin typeface="Courier New" panose="02070309020205020404" pitchFamily="49" charset="0"/>
              </a:rPr>
              <a:t>SensorXYZ</a:t>
            </a:r>
            <a:r>
              <a:rPr lang="en-US" altLang="en-US" sz="1400">
                <a:latin typeface="Courier New" panose="02070309020205020404" pitchFamily="49" charset="0"/>
              </a:rPr>
              <a:t>”</a:t>
            </a:r>
            <a:r>
              <a:rPr lang="en-US" altLang="ja-JP" sz="1400">
                <a:latin typeface="Courier New" panose="02070309020205020404" pitchFamily="49" charset="0"/>
              </a:rPr>
              <a:t>)</a:t>
            </a:r>
            <a:br>
              <a:rPr lang="en-US" altLang="ja-JP" sz="1400">
                <a:latin typeface="Courier New" panose="02070309020205020404" pitchFamily="49" charset="0"/>
              </a:rPr>
            </a:br>
            <a:r>
              <a:rPr lang="en-US" altLang="ja-JP" sz="1400">
                <a:latin typeface="Courier New" panose="02070309020205020404" pitchFamily="49" charset="0"/>
              </a:rPr>
              <a:t>  field(INP,  </a:t>
            </a:r>
            <a:r>
              <a:rPr lang="en-US" altLang="en-US" sz="1400">
                <a:latin typeface="Courier New" panose="02070309020205020404" pitchFamily="49" charset="0"/>
              </a:rPr>
              <a:t>“</a:t>
            </a:r>
            <a:r>
              <a:rPr lang="en-US" altLang="ja-JP" sz="1400">
                <a:latin typeface="Courier New" panose="02070309020205020404" pitchFamily="49" charset="0"/>
              </a:rPr>
              <a:t>@bus1 signal2</a:t>
            </a:r>
            <a:r>
              <a:rPr lang="en-US" altLang="en-US" sz="1400">
                <a:latin typeface="Courier New" panose="02070309020205020404" pitchFamily="49" charset="0"/>
              </a:rPr>
              <a:t>”</a:t>
            </a:r>
            <a:r>
              <a:rPr lang="en-US" altLang="ja-JP" sz="1400">
                <a:latin typeface="Courier New" panose="02070309020205020404" pitchFamily="49" charset="0"/>
              </a:rPr>
              <a:t>)</a:t>
            </a:r>
            <a:br>
              <a:rPr lang="en-US" altLang="ja-JP" sz="1400">
                <a:latin typeface="Courier New" panose="02070309020205020404" pitchFamily="49" charset="0"/>
              </a:rPr>
            </a:br>
            <a:r>
              <a:rPr lang="en-US" altLang="ja-JP" sz="1400">
                <a:latin typeface="Courier New" panose="02070309020205020404" pitchFamily="49" charset="0"/>
              </a:rPr>
              <a:t>  field(SCAN, </a:t>
            </a:r>
            <a:r>
              <a:rPr lang="en-US" altLang="en-US" sz="1400">
                <a:latin typeface="Courier New" panose="02070309020205020404" pitchFamily="49" charset="0"/>
              </a:rPr>
              <a:t>“</a:t>
            </a:r>
            <a:r>
              <a:rPr lang="en-US" altLang="ja-JP" sz="1400">
                <a:latin typeface="Courier New" panose="02070309020205020404" pitchFamily="49" charset="0"/>
              </a:rPr>
              <a:t>1 second</a:t>
            </a:r>
            <a:r>
              <a:rPr lang="en-US" altLang="en-US" sz="1400">
                <a:latin typeface="Courier New" panose="02070309020205020404" pitchFamily="49" charset="0"/>
              </a:rPr>
              <a:t>”</a:t>
            </a:r>
            <a:r>
              <a:rPr lang="en-US" altLang="ja-JP" sz="1400">
                <a:latin typeface="Courier New" panose="02070309020205020404" pitchFamily="49" charset="0"/>
              </a:rPr>
              <a:t>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1400">
                <a:latin typeface="Courier New" panose="02070309020205020404" pitchFamily="49" charset="0"/>
              </a:rPr>
              <a:t>  ..</a:t>
            </a:r>
            <a:br>
              <a:rPr lang="en-US" altLang="en-US" sz="1400">
                <a:latin typeface="Courier New" panose="02070309020205020404" pitchFamily="49" charset="0"/>
              </a:rPr>
            </a:br>
            <a:br>
              <a:rPr lang="en-US" altLang="en-US" sz="1400">
                <a:latin typeface="Courier New" panose="02070309020205020404" pitchFamily="49" charset="0"/>
              </a:rPr>
            </a:br>
            <a:r>
              <a:rPr lang="en-US" altLang="en-US" sz="1400">
                <a:latin typeface="Courier New" panose="02070309020205020404" pitchFamily="49" charset="0"/>
              </a:rPr>
              <a:t>record(ao, “voltage”)</a:t>
            </a:r>
            <a:br>
              <a:rPr lang="en-US" altLang="en-US" sz="1400">
                <a:latin typeface="Courier New" panose="02070309020205020404" pitchFamily="49" charset="0"/>
              </a:rPr>
            </a:br>
            <a:r>
              <a:rPr lang="en-US" altLang="en-US" sz="1400">
                <a:latin typeface="Courier New" panose="02070309020205020404" pitchFamily="49" charset="0"/>
              </a:rPr>
              <a:t>{</a:t>
            </a:r>
            <a:br>
              <a:rPr lang="en-US" altLang="en-US" sz="1400">
                <a:latin typeface="Courier New" panose="02070309020205020404" pitchFamily="49" charset="0"/>
              </a:rPr>
            </a:br>
            <a:r>
              <a:rPr lang="en-US" altLang="en-US" sz="1400">
                <a:latin typeface="Courier New" panose="02070309020205020404" pitchFamily="49" charset="0"/>
              </a:rPr>
              <a:t>  field(DTYP, “</a:t>
            </a:r>
            <a:r>
              <a:rPr lang="en-US" altLang="ja-JP" sz="1400">
                <a:latin typeface="Courier New" panose="02070309020205020404" pitchFamily="49" charset="0"/>
              </a:rPr>
              <a:t>PowerSupplyABC</a:t>
            </a:r>
            <a:r>
              <a:rPr lang="en-US" altLang="en-US" sz="1400">
                <a:latin typeface="Courier New" panose="02070309020205020404" pitchFamily="49" charset="0"/>
              </a:rPr>
              <a:t>”</a:t>
            </a:r>
            <a:r>
              <a:rPr lang="en-US" altLang="ja-JP" sz="1400">
                <a:latin typeface="Courier New" panose="02070309020205020404" pitchFamily="49" charset="0"/>
              </a:rPr>
              <a:t>)</a:t>
            </a:r>
            <a:br>
              <a:rPr lang="en-US" altLang="ja-JP" sz="1400">
                <a:latin typeface="Courier New" panose="02070309020205020404" pitchFamily="49" charset="0"/>
              </a:rPr>
            </a:br>
            <a:r>
              <a:rPr lang="en-US" altLang="ja-JP" sz="1400">
                <a:latin typeface="Courier New" panose="02070309020205020404" pitchFamily="49" charset="0"/>
              </a:rPr>
              <a:t>  field(OUT,  </a:t>
            </a:r>
            <a:r>
              <a:rPr lang="en-US" altLang="en-US" sz="1400">
                <a:latin typeface="Courier New" panose="02070309020205020404" pitchFamily="49" charset="0"/>
              </a:rPr>
              <a:t>“</a:t>
            </a:r>
            <a:r>
              <a:rPr lang="en-US" altLang="ja-JP" sz="1400">
                <a:latin typeface="Courier New" panose="02070309020205020404" pitchFamily="49" charset="0"/>
              </a:rPr>
              <a:t>@bus2 signal4</a:t>
            </a:r>
            <a:r>
              <a:rPr lang="en-US" altLang="en-US" sz="1400">
                <a:latin typeface="Courier New" panose="02070309020205020404" pitchFamily="49" charset="0"/>
              </a:rPr>
              <a:t>”</a:t>
            </a:r>
            <a:r>
              <a:rPr lang="en-US" altLang="ja-JP" sz="1400">
                <a:latin typeface="Courier New" panose="02070309020205020404" pitchFamily="49" charset="0"/>
              </a:rPr>
              <a:t>)</a:t>
            </a:r>
            <a:br>
              <a:rPr lang="en-US" altLang="ja-JP" sz="1400">
                <a:latin typeface="Courier New" panose="02070309020205020404" pitchFamily="49" charset="0"/>
              </a:rPr>
            </a:br>
            <a:r>
              <a:rPr lang="en-US" altLang="ja-JP" sz="1400">
                <a:latin typeface="Courier New" panose="02070309020205020404" pitchFamily="49" charset="0"/>
              </a:rPr>
              <a:t>  field(SCAN, </a:t>
            </a:r>
            <a:r>
              <a:rPr lang="en-US" altLang="en-US" sz="1400">
                <a:latin typeface="Courier New" panose="02070309020205020404" pitchFamily="49" charset="0"/>
              </a:rPr>
              <a:t>“</a:t>
            </a:r>
            <a:r>
              <a:rPr lang="en-US" altLang="ja-JP" sz="1400">
                <a:latin typeface="Courier New" panose="02070309020205020404" pitchFamily="49" charset="0"/>
              </a:rPr>
              <a:t>Passive</a:t>
            </a:r>
            <a:r>
              <a:rPr lang="en-US" altLang="en-US" sz="1400">
                <a:latin typeface="Courier New" panose="02070309020205020404" pitchFamily="49" charset="0"/>
              </a:rPr>
              <a:t>”</a:t>
            </a:r>
            <a:r>
              <a:rPr lang="en-US" altLang="ja-JP" sz="1400">
                <a:latin typeface="Courier New" panose="02070309020205020404" pitchFamily="49" charset="0"/>
              </a:rPr>
              <a:t>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1400">
                <a:latin typeface="Courier New" panose="02070309020205020404" pitchFamily="49" charset="0"/>
              </a:rPr>
              <a:t>  ..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1400">
              <a:latin typeface="Courier New" panose="02070309020205020404" pitchFamily="49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8425803-49E2-9144-B4D2-BD9D7C088187}"/>
              </a:ext>
            </a:extLst>
          </p:cNvPr>
          <p:cNvSpPr/>
          <p:nvPr/>
        </p:nvSpPr>
        <p:spPr>
          <a:xfrm>
            <a:off x="7333167" y="1055525"/>
            <a:ext cx="3254857" cy="3675634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45720" rIns="45720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dirty="0">
                <a:solidFill>
                  <a:schemeClr val="tx1"/>
                </a:solidFill>
              </a:rPr>
              <a:t>User Interface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6CF0BF7-4EF7-F748-AF47-D0C7EDAB56D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57825" y="2460625"/>
            <a:ext cx="1873250" cy="7938"/>
          </a:xfrm>
          <a:prstGeom prst="straightConnector1">
            <a:avLst/>
          </a:prstGeom>
          <a:noFill/>
          <a:ln w="34925">
            <a:solidFill>
              <a:schemeClr val="accent2"/>
            </a:solidFill>
            <a:round/>
            <a:headEnd/>
            <a:tailEnd type="arrow" w="med" len="med"/>
          </a:ln>
          <a:effectLst>
            <a:outerShdw blurRad="50800" dist="20000" dir="5400000" rotWithShape="0">
              <a:srgbClr val="808080">
                <a:alpha val="42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1" name="Picture 20" descr="heater_plot.png">
            <a:extLst>
              <a:ext uri="{FF2B5EF4-FFF2-40B4-BE49-F238E27FC236}">
                <a16:creationId xmlns:a16="http://schemas.microsoft.com/office/drawing/2014/main" id="{1861E8C4-7AD3-0441-9CCB-B58ECAAAAE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063" y="1719263"/>
            <a:ext cx="2628900" cy="10985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rotWithShape="0">
              <a:srgbClr val="80808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 descr="heater_gui.png">
            <a:extLst>
              <a:ext uri="{FF2B5EF4-FFF2-40B4-BE49-F238E27FC236}">
                <a16:creationId xmlns:a16="http://schemas.microsoft.com/office/drawing/2014/main" id="{7371958B-507C-EA44-B41D-25E5F5F174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176" y="3122613"/>
            <a:ext cx="1624013" cy="12065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rotWithShape="0">
              <a:srgbClr val="80808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23">
            <a:extLst>
              <a:ext uri="{FF2B5EF4-FFF2-40B4-BE49-F238E27FC236}">
                <a16:creationId xmlns:a16="http://schemas.microsoft.com/office/drawing/2014/main" id="{BD32AC0B-13BB-0740-8855-1C4013E6C2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514" y="5821364"/>
            <a:ext cx="1920875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9EC1BF4-43E3-B442-A466-E3FFD3EBCE4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54650" y="3649664"/>
            <a:ext cx="1873250" cy="9525"/>
          </a:xfrm>
          <a:prstGeom prst="straightConnector1">
            <a:avLst/>
          </a:prstGeom>
          <a:noFill/>
          <a:ln w="34925">
            <a:solidFill>
              <a:schemeClr val="accent2"/>
            </a:solidFill>
            <a:round/>
            <a:headEnd type="arrow" w="med" len="med"/>
            <a:tailEnd/>
          </a:ln>
          <a:effectLst>
            <a:outerShdw blurRad="50800" dist="20000" dir="5400000" rotWithShape="0">
              <a:srgbClr val="808080">
                <a:alpha val="42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81" name="TextBox 6">
            <a:extLst>
              <a:ext uri="{FF2B5EF4-FFF2-40B4-BE49-F238E27FC236}">
                <a16:creationId xmlns:a16="http://schemas.microsoft.com/office/drawing/2014/main" id="{9F2A6D34-C7AD-2F46-8D94-89B3375C5B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5763" y="1774826"/>
            <a:ext cx="1839912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4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Channel Access</a:t>
            </a:r>
            <a:br>
              <a:rPr lang="en-US" altLang="en-US" sz="1800"/>
            </a:br>
            <a:r>
              <a:rPr lang="en-US" altLang="en-US" sz="1800"/>
              <a:t>‘monitor’</a:t>
            </a:r>
          </a:p>
        </p:txBody>
      </p:sp>
      <p:sp>
        <p:nvSpPr>
          <p:cNvPr id="7182" name="TextBox 23">
            <a:extLst>
              <a:ext uri="{FF2B5EF4-FFF2-40B4-BE49-F238E27FC236}">
                <a16:creationId xmlns:a16="http://schemas.microsoft.com/office/drawing/2014/main" id="{A11EB122-DB65-074C-8827-20DB25544A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3226" y="2954338"/>
            <a:ext cx="1839913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4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Channel Access</a:t>
            </a:r>
            <a:br>
              <a:rPr lang="en-US" altLang="en-US" sz="1800"/>
            </a:br>
            <a:r>
              <a:rPr lang="en-US" altLang="en-US" sz="1800"/>
              <a:t>‘put’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D7B3D32-B844-3449-B5B6-16DA88A68759}"/>
              </a:ext>
            </a:extLst>
          </p:cNvPr>
          <p:cNvCxnSpPr>
            <a:cxnSpLocks noChangeShapeType="1"/>
            <a:stCxn id="7179" idx="0"/>
            <a:endCxn id="0" idx="2"/>
          </p:cNvCxnSpPr>
          <p:nvPr/>
        </p:nvCxnSpPr>
        <p:spPr bwMode="auto">
          <a:xfrm flipV="1">
            <a:off x="3536950" y="4556125"/>
            <a:ext cx="0" cy="1265238"/>
          </a:xfrm>
          <a:prstGeom prst="straightConnector1">
            <a:avLst/>
          </a:prstGeom>
          <a:noFill/>
          <a:ln w="34925">
            <a:solidFill>
              <a:srgbClr val="0070B9"/>
            </a:solidFill>
            <a:round/>
            <a:headEnd type="arrow" w="med" len="med"/>
            <a:tailEnd type="arrow" w="med" len="med"/>
          </a:ln>
          <a:effectLst>
            <a:outerShdw blurRad="50800" dist="20000" dir="5400000" rotWithShape="0">
              <a:srgbClr val="808080">
                <a:alpha val="42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>
            <a:extLst>
              <a:ext uri="{FF2B5EF4-FFF2-40B4-BE49-F238E27FC236}">
                <a16:creationId xmlns:a16="http://schemas.microsoft.com/office/drawing/2014/main" id="{64550448-4B43-EB42-B459-90A44905E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6088" y="255589"/>
            <a:ext cx="8636000" cy="535531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Automation via Records on IOC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55713610-E5E9-3A49-AED4-4DF481406647}"/>
              </a:ext>
            </a:extLst>
          </p:cNvPr>
          <p:cNvSpPr/>
          <p:nvPr/>
        </p:nvSpPr>
        <p:spPr>
          <a:xfrm>
            <a:off x="1613200" y="1139775"/>
            <a:ext cx="4311941" cy="5510994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45720" rIns="45720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en-US" altLang="en-US" sz="1800"/>
              <a:t>                            IOC</a:t>
            </a:r>
          </a:p>
          <a:p>
            <a:pPr eaLnBrk="1" hangingPunct="1">
              <a:lnSpc>
                <a:spcPct val="90000"/>
              </a:lnSpc>
              <a:defRPr/>
            </a:pPr>
            <a:br>
              <a:rPr lang="en-US" altLang="en-US" sz="1400">
                <a:latin typeface="Courier New" panose="02070309020205020404" pitchFamily="49" charset="0"/>
              </a:rPr>
            </a:br>
            <a:r>
              <a:rPr lang="en-US" altLang="en-US" sz="1400">
                <a:latin typeface="Courier New" panose="02070309020205020404" pitchFamily="49" charset="0"/>
              </a:rPr>
              <a:t>record(ai, “sensor”)</a:t>
            </a:r>
            <a:br>
              <a:rPr lang="en-US" altLang="en-US" sz="1400">
                <a:latin typeface="Courier New" panose="02070309020205020404" pitchFamily="49" charset="0"/>
              </a:rPr>
            </a:br>
            <a:r>
              <a:rPr lang="en-US" altLang="en-US" sz="1400">
                <a:latin typeface="Courier New" panose="02070309020205020404" pitchFamily="49" charset="0"/>
              </a:rPr>
              <a:t>{</a:t>
            </a:r>
            <a:br>
              <a:rPr lang="en-US" altLang="en-US" sz="1400">
                <a:latin typeface="Courier New" panose="02070309020205020404" pitchFamily="49" charset="0"/>
              </a:rPr>
            </a:br>
            <a:r>
              <a:rPr lang="en-US" altLang="en-US" sz="1400">
                <a:latin typeface="Courier New" panose="02070309020205020404" pitchFamily="49" charset="0"/>
              </a:rPr>
              <a:t>  field(DTYP, “</a:t>
            </a:r>
            <a:r>
              <a:rPr lang="en-US" altLang="ja-JP" sz="1400">
                <a:latin typeface="Courier New" panose="02070309020205020404" pitchFamily="49" charset="0"/>
              </a:rPr>
              <a:t>SensorXYZ</a:t>
            </a:r>
            <a:r>
              <a:rPr lang="en-US" altLang="en-US" sz="1400">
                <a:latin typeface="Courier New" panose="02070309020205020404" pitchFamily="49" charset="0"/>
              </a:rPr>
              <a:t>”</a:t>
            </a:r>
            <a:r>
              <a:rPr lang="en-US" altLang="ja-JP" sz="1400">
                <a:latin typeface="Courier New" panose="02070309020205020404" pitchFamily="49" charset="0"/>
              </a:rPr>
              <a:t>)</a:t>
            </a:r>
            <a:br>
              <a:rPr lang="en-US" altLang="ja-JP" sz="1400">
                <a:latin typeface="Courier New" panose="02070309020205020404" pitchFamily="49" charset="0"/>
              </a:rPr>
            </a:br>
            <a:r>
              <a:rPr lang="en-US" altLang="ja-JP" sz="1400">
                <a:latin typeface="Courier New" panose="02070309020205020404" pitchFamily="49" charset="0"/>
              </a:rPr>
              <a:t>  field(INP,  </a:t>
            </a:r>
            <a:r>
              <a:rPr lang="en-US" altLang="en-US" sz="1400">
                <a:latin typeface="Courier New" panose="02070309020205020404" pitchFamily="49" charset="0"/>
              </a:rPr>
              <a:t>“</a:t>
            </a:r>
            <a:r>
              <a:rPr lang="en-US" altLang="ja-JP" sz="1400">
                <a:latin typeface="Courier New" panose="02070309020205020404" pitchFamily="49" charset="0"/>
              </a:rPr>
              <a:t>@bus1 signal2</a:t>
            </a:r>
            <a:r>
              <a:rPr lang="en-US" altLang="en-US" sz="1400">
                <a:latin typeface="Courier New" panose="02070309020205020404" pitchFamily="49" charset="0"/>
              </a:rPr>
              <a:t>”</a:t>
            </a:r>
            <a:r>
              <a:rPr lang="en-US" altLang="ja-JP" sz="1400">
                <a:latin typeface="Courier New" panose="02070309020205020404" pitchFamily="49" charset="0"/>
              </a:rPr>
              <a:t>)</a:t>
            </a:r>
            <a:br>
              <a:rPr lang="en-US" altLang="ja-JP" sz="1400">
                <a:latin typeface="Courier New" panose="02070309020205020404" pitchFamily="49" charset="0"/>
              </a:rPr>
            </a:br>
            <a:r>
              <a:rPr lang="en-US" altLang="ja-JP" sz="1400">
                <a:latin typeface="Courier New" panose="02070309020205020404" pitchFamily="49" charset="0"/>
              </a:rPr>
              <a:t>  field(SCAN, </a:t>
            </a:r>
            <a:r>
              <a:rPr lang="en-US" altLang="en-US" sz="1400">
                <a:latin typeface="Courier New" panose="02070309020205020404" pitchFamily="49" charset="0"/>
              </a:rPr>
              <a:t>“</a:t>
            </a:r>
            <a:r>
              <a:rPr lang="en-US" altLang="ja-JP" sz="1400">
                <a:latin typeface="Courier New" panose="02070309020205020404" pitchFamily="49" charset="0"/>
              </a:rPr>
              <a:t>1 second</a:t>
            </a:r>
            <a:r>
              <a:rPr lang="en-US" altLang="en-US" sz="1400">
                <a:latin typeface="Courier New" panose="02070309020205020404" pitchFamily="49" charset="0"/>
              </a:rPr>
              <a:t>”</a:t>
            </a:r>
            <a:r>
              <a:rPr lang="en-US" altLang="ja-JP" sz="1400">
                <a:latin typeface="Courier New" panose="02070309020205020404" pitchFamily="49" charset="0"/>
              </a:rPr>
              <a:t>)</a:t>
            </a:r>
            <a:br>
              <a:rPr lang="en-US" altLang="ja-JP" sz="1400">
                <a:latin typeface="Courier New" panose="02070309020205020404" pitchFamily="49" charset="0"/>
              </a:rPr>
            </a:br>
            <a:r>
              <a:rPr lang="en-US" altLang="ja-JP" sz="1400">
                <a:latin typeface="Courier New" panose="02070309020205020404" pitchFamily="49" charset="0"/>
              </a:rPr>
              <a:t>  ..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1400">
              <a:latin typeface="Courier New" panose="02070309020205020404" pitchFamily="49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1400">
                <a:solidFill>
                  <a:srgbClr val="0000FF"/>
                </a:solidFill>
                <a:latin typeface="Courier New" panose="02070309020205020404" pitchFamily="49" charset="0"/>
              </a:rPr>
              <a:t>record(calcout, “</a:t>
            </a:r>
            <a:r>
              <a:rPr lang="en-US" altLang="ja-JP" sz="1400">
                <a:solidFill>
                  <a:srgbClr val="0000FF"/>
                </a:solidFill>
                <a:latin typeface="Courier New" panose="02070309020205020404" pitchFamily="49" charset="0"/>
              </a:rPr>
              <a:t>control_voltage</a:t>
            </a:r>
            <a:r>
              <a:rPr lang="en-US" altLang="en-US" sz="1400">
                <a:solidFill>
                  <a:srgbClr val="0000FF"/>
                </a:solidFill>
                <a:latin typeface="Courier New" panose="02070309020205020404" pitchFamily="49" charset="0"/>
              </a:rPr>
              <a:t>”</a:t>
            </a:r>
            <a:r>
              <a:rPr lang="en-US" altLang="ja-JP" sz="1400">
                <a:solidFill>
                  <a:srgbClr val="0000FF"/>
                </a:solidFill>
                <a:latin typeface="Courier New" panose="02070309020205020404" pitchFamily="49" charset="0"/>
              </a:rPr>
              <a:t>)</a:t>
            </a:r>
            <a:br>
              <a:rPr lang="en-US" altLang="ja-JP" sz="1400">
                <a:solidFill>
                  <a:srgbClr val="0000FF"/>
                </a:solidFill>
                <a:latin typeface="Courier New" panose="02070309020205020404" pitchFamily="49" charset="0"/>
              </a:rPr>
            </a:br>
            <a:r>
              <a:rPr lang="en-US" altLang="ja-JP" sz="1400">
                <a:solidFill>
                  <a:srgbClr val="0000FF"/>
                </a:solidFill>
                <a:latin typeface="Courier New" panose="02070309020205020404" pitchFamily="49" charset="0"/>
              </a:rPr>
              <a:t>{</a:t>
            </a:r>
            <a:br>
              <a:rPr lang="en-US" altLang="ja-JP" sz="1400">
                <a:solidFill>
                  <a:srgbClr val="0000FF"/>
                </a:solidFill>
                <a:latin typeface="Courier New" panose="02070309020205020404" pitchFamily="49" charset="0"/>
              </a:rPr>
            </a:br>
            <a:r>
              <a:rPr lang="en-US" altLang="ja-JP" sz="1400">
                <a:solidFill>
                  <a:srgbClr val="0000FF"/>
                </a:solidFill>
                <a:latin typeface="Courier New" panose="02070309020205020404" pitchFamily="49" charset="0"/>
              </a:rPr>
              <a:t>  field(INPA, </a:t>
            </a:r>
            <a:r>
              <a:rPr lang="en-US" altLang="en-US" sz="1400">
                <a:solidFill>
                  <a:srgbClr val="0000FF"/>
                </a:solidFill>
                <a:latin typeface="Courier New" panose="02070309020205020404" pitchFamily="49" charset="0"/>
              </a:rPr>
              <a:t>“</a:t>
            </a:r>
            <a:r>
              <a:rPr lang="en-US" altLang="ja-JP" sz="1400">
                <a:solidFill>
                  <a:srgbClr val="0000FF"/>
                </a:solidFill>
                <a:latin typeface="Courier New" panose="02070309020205020404" pitchFamily="49" charset="0"/>
              </a:rPr>
              <a:t>sensor CP</a:t>
            </a:r>
            <a:r>
              <a:rPr lang="en-US" altLang="en-US" sz="1400">
                <a:solidFill>
                  <a:srgbClr val="0000FF"/>
                </a:solidFill>
                <a:latin typeface="Courier New" panose="02070309020205020404" pitchFamily="49" charset="0"/>
              </a:rPr>
              <a:t>”</a:t>
            </a:r>
            <a:r>
              <a:rPr lang="en-US" altLang="ja-JP" sz="1400">
                <a:solidFill>
                  <a:srgbClr val="0000FF"/>
                </a:solidFill>
                <a:latin typeface="Courier New" panose="02070309020205020404" pitchFamily="49" charset="0"/>
              </a:rPr>
              <a:t>)</a:t>
            </a:r>
            <a:br>
              <a:rPr lang="en-US" altLang="ja-JP" sz="1400">
                <a:solidFill>
                  <a:srgbClr val="0000FF"/>
                </a:solidFill>
                <a:latin typeface="Courier New" panose="02070309020205020404" pitchFamily="49" charset="0"/>
              </a:rPr>
            </a:br>
            <a:r>
              <a:rPr lang="en-US" altLang="ja-JP" sz="1400">
                <a:solidFill>
                  <a:srgbClr val="0000FF"/>
                </a:solidFill>
                <a:latin typeface="Courier New" panose="02070309020205020404" pitchFamily="49" charset="0"/>
              </a:rPr>
              <a:t>  field(CALC, </a:t>
            </a:r>
            <a:r>
              <a:rPr lang="en-US" altLang="en-US" sz="1400">
                <a:solidFill>
                  <a:srgbClr val="0000FF"/>
                </a:solidFill>
                <a:latin typeface="Courier New" panose="02070309020205020404" pitchFamily="49" charset="0"/>
              </a:rPr>
              <a:t>“</a:t>
            </a:r>
            <a:r>
              <a:rPr lang="en-US" altLang="ja-JP" sz="1400">
                <a:solidFill>
                  <a:srgbClr val="0000FF"/>
                </a:solidFill>
                <a:latin typeface="Courier New" panose="02070309020205020404" pitchFamily="49" charset="0"/>
              </a:rPr>
              <a:t>A&lt;10?5:0</a:t>
            </a:r>
            <a:r>
              <a:rPr lang="en-US" altLang="en-US" sz="1400">
                <a:solidFill>
                  <a:srgbClr val="0000FF"/>
                </a:solidFill>
                <a:latin typeface="Courier New" panose="02070309020205020404" pitchFamily="49" charset="0"/>
              </a:rPr>
              <a:t>”</a:t>
            </a:r>
            <a:r>
              <a:rPr lang="en-US" altLang="ja-JP" sz="1400">
                <a:solidFill>
                  <a:srgbClr val="0000FF"/>
                </a:solidFill>
                <a:latin typeface="Courier New" panose="02070309020205020404" pitchFamily="49" charset="0"/>
              </a:rPr>
              <a:t>)</a:t>
            </a:r>
            <a:br>
              <a:rPr lang="en-US" altLang="ja-JP" sz="1400">
                <a:solidFill>
                  <a:srgbClr val="0000FF"/>
                </a:solidFill>
                <a:latin typeface="Courier New" panose="02070309020205020404" pitchFamily="49" charset="0"/>
              </a:rPr>
            </a:br>
            <a:r>
              <a:rPr lang="en-US" altLang="ja-JP" sz="1400">
                <a:solidFill>
                  <a:srgbClr val="0000FF"/>
                </a:solidFill>
                <a:latin typeface="Courier New" panose="02070309020205020404" pitchFamily="49" charset="0"/>
              </a:rPr>
              <a:t>  field(OUT,  </a:t>
            </a:r>
            <a:r>
              <a:rPr lang="en-US" altLang="en-US" sz="1400">
                <a:solidFill>
                  <a:srgbClr val="0000FF"/>
                </a:solidFill>
                <a:latin typeface="Courier New" panose="02070309020205020404" pitchFamily="49" charset="0"/>
              </a:rPr>
              <a:t>“</a:t>
            </a:r>
            <a:r>
              <a:rPr lang="en-US" altLang="ja-JP" sz="1400">
                <a:solidFill>
                  <a:srgbClr val="0000FF"/>
                </a:solidFill>
                <a:latin typeface="Courier New" panose="02070309020205020404" pitchFamily="49" charset="0"/>
              </a:rPr>
              <a:t>voltage PP</a:t>
            </a:r>
            <a:r>
              <a:rPr lang="en-US" altLang="en-US" sz="1400">
                <a:solidFill>
                  <a:srgbClr val="0000FF"/>
                </a:solidFill>
                <a:latin typeface="Courier New" panose="02070309020205020404" pitchFamily="49" charset="0"/>
              </a:rPr>
              <a:t>”</a:t>
            </a:r>
            <a:r>
              <a:rPr lang="en-US" altLang="ja-JP" sz="1400">
                <a:solidFill>
                  <a:srgbClr val="0000FF"/>
                </a:solidFill>
                <a:latin typeface="Courier New" panose="02070309020205020404" pitchFamily="49" charset="0"/>
              </a:rPr>
              <a:t>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1400">
                <a:solidFill>
                  <a:srgbClr val="0000FF"/>
                </a:solidFill>
                <a:latin typeface="Courier New" panose="02070309020205020404" pitchFamily="49" charset="0"/>
              </a:rPr>
              <a:t>}</a:t>
            </a:r>
          </a:p>
          <a:p>
            <a:pPr eaLnBrk="1" hangingPunct="1">
              <a:lnSpc>
                <a:spcPct val="90000"/>
              </a:lnSpc>
              <a:defRPr/>
            </a:pPr>
            <a:br>
              <a:rPr lang="en-US" altLang="en-US" sz="1400">
                <a:latin typeface="Courier New" panose="02070309020205020404" pitchFamily="49" charset="0"/>
              </a:rPr>
            </a:br>
            <a:r>
              <a:rPr lang="en-US" altLang="en-US" sz="1400">
                <a:latin typeface="Courier New" panose="02070309020205020404" pitchFamily="49" charset="0"/>
              </a:rPr>
              <a:t>record(ao, “voltage”)</a:t>
            </a:r>
            <a:br>
              <a:rPr lang="en-US" altLang="en-US" sz="1400">
                <a:latin typeface="Courier New" panose="02070309020205020404" pitchFamily="49" charset="0"/>
              </a:rPr>
            </a:br>
            <a:r>
              <a:rPr lang="en-US" altLang="en-US" sz="1400">
                <a:latin typeface="Courier New" panose="02070309020205020404" pitchFamily="49" charset="0"/>
              </a:rPr>
              <a:t>{</a:t>
            </a:r>
            <a:br>
              <a:rPr lang="en-US" altLang="en-US" sz="1400">
                <a:latin typeface="Courier New" panose="02070309020205020404" pitchFamily="49" charset="0"/>
              </a:rPr>
            </a:br>
            <a:r>
              <a:rPr lang="en-US" altLang="en-US" sz="1400">
                <a:latin typeface="Courier New" panose="02070309020205020404" pitchFamily="49" charset="0"/>
              </a:rPr>
              <a:t>  field(DTYP, “</a:t>
            </a:r>
            <a:r>
              <a:rPr lang="en-US" altLang="ja-JP" sz="1400">
                <a:latin typeface="Courier New" panose="02070309020205020404" pitchFamily="49" charset="0"/>
              </a:rPr>
              <a:t>PowerSupplyABC</a:t>
            </a:r>
            <a:r>
              <a:rPr lang="en-US" altLang="en-US" sz="1400">
                <a:latin typeface="Courier New" panose="02070309020205020404" pitchFamily="49" charset="0"/>
              </a:rPr>
              <a:t>”</a:t>
            </a:r>
            <a:r>
              <a:rPr lang="en-US" altLang="ja-JP" sz="1400">
                <a:latin typeface="Courier New" panose="02070309020205020404" pitchFamily="49" charset="0"/>
              </a:rPr>
              <a:t>)</a:t>
            </a:r>
            <a:br>
              <a:rPr lang="en-US" altLang="ja-JP" sz="1400">
                <a:latin typeface="Courier New" panose="02070309020205020404" pitchFamily="49" charset="0"/>
              </a:rPr>
            </a:br>
            <a:r>
              <a:rPr lang="en-US" altLang="ja-JP" sz="1400">
                <a:latin typeface="Courier New" panose="02070309020205020404" pitchFamily="49" charset="0"/>
              </a:rPr>
              <a:t>  field(OUT,  </a:t>
            </a:r>
            <a:r>
              <a:rPr lang="en-US" altLang="en-US" sz="1400">
                <a:latin typeface="Courier New" panose="02070309020205020404" pitchFamily="49" charset="0"/>
              </a:rPr>
              <a:t>“</a:t>
            </a:r>
            <a:r>
              <a:rPr lang="en-US" altLang="ja-JP" sz="1400">
                <a:latin typeface="Courier New" panose="02070309020205020404" pitchFamily="49" charset="0"/>
              </a:rPr>
              <a:t>@bus2 signal4</a:t>
            </a:r>
            <a:r>
              <a:rPr lang="en-US" altLang="en-US" sz="1400">
                <a:latin typeface="Courier New" panose="02070309020205020404" pitchFamily="49" charset="0"/>
              </a:rPr>
              <a:t>”</a:t>
            </a:r>
            <a:r>
              <a:rPr lang="en-US" altLang="ja-JP" sz="1400">
                <a:latin typeface="Courier New" panose="02070309020205020404" pitchFamily="49" charset="0"/>
              </a:rPr>
              <a:t>)</a:t>
            </a:r>
            <a:br>
              <a:rPr lang="en-US" altLang="ja-JP" sz="1400">
                <a:latin typeface="Courier New" panose="02070309020205020404" pitchFamily="49" charset="0"/>
              </a:rPr>
            </a:br>
            <a:r>
              <a:rPr lang="en-US" altLang="ja-JP" sz="1400">
                <a:latin typeface="Courier New" panose="02070309020205020404" pitchFamily="49" charset="0"/>
              </a:rPr>
              <a:t>  field(SCAN, </a:t>
            </a:r>
            <a:r>
              <a:rPr lang="en-US" altLang="en-US" sz="1400">
                <a:latin typeface="Courier New" panose="02070309020205020404" pitchFamily="49" charset="0"/>
              </a:rPr>
              <a:t>“</a:t>
            </a:r>
            <a:r>
              <a:rPr lang="en-US" altLang="ja-JP" sz="1400">
                <a:latin typeface="Courier New" panose="02070309020205020404" pitchFamily="49" charset="0"/>
              </a:rPr>
              <a:t>Passive</a:t>
            </a:r>
            <a:r>
              <a:rPr lang="en-US" altLang="en-US" sz="1400">
                <a:latin typeface="Courier New" panose="02070309020205020404" pitchFamily="49" charset="0"/>
              </a:rPr>
              <a:t>”</a:t>
            </a:r>
            <a:r>
              <a:rPr lang="en-US" altLang="ja-JP" sz="1400">
                <a:latin typeface="Courier New" panose="02070309020205020404" pitchFamily="49" charset="0"/>
              </a:rPr>
              <a:t>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1400">
                <a:latin typeface="Courier New" panose="02070309020205020404" pitchFamily="49" charset="0"/>
              </a:rPr>
              <a:t>  ..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1400">
              <a:latin typeface="Courier New" panose="02070309020205020404" pitchFamily="49" charset="0"/>
            </a:endParaRPr>
          </a:p>
        </p:txBody>
      </p:sp>
      <p:sp>
        <p:nvSpPr>
          <p:cNvPr id="8197" name="Content Placeholder 2">
            <a:extLst>
              <a:ext uri="{FF2B5EF4-FFF2-40B4-BE49-F238E27FC236}">
                <a16:creationId xmlns:a16="http://schemas.microsoft.com/office/drawing/2014/main" id="{1AD47FF1-B7D1-814F-80DC-A022E25F07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6489" y="1144588"/>
            <a:ext cx="4371975" cy="5505450"/>
          </a:xfrm>
        </p:spPr>
        <p:txBody>
          <a:bodyPr/>
          <a:lstStyle/>
          <a:p>
            <a:pPr marL="0" indent="0"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Data flow driven,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periodic,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steady-state control: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 </a:t>
            </a:r>
          </a:p>
          <a:p>
            <a:pPr marL="803275" lvl="1" indent="-457200">
              <a:buFont typeface="Arial Black" panose="020B0604020202020204" pitchFamily="34" charset="0"/>
              <a:buAutoNum type="arabicPeriod"/>
            </a:pPr>
            <a:r>
              <a:rPr lang="en-US" altLang="en-US">
                <a:ea typeface="ＭＳ Ｐゴシック" panose="020B0600070205080204" pitchFamily="34" charset="-128"/>
              </a:rPr>
              <a:t>Read inputs</a:t>
            </a:r>
          </a:p>
          <a:p>
            <a:pPr marL="803275" lvl="1" indent="-457200">
              <a:buFont typeface="Arial Black" panose="020B0604020202020204" pitchFamily="34" charset="0"/>
              <a:buAutoNum type="arabicPeriod"/>
            </a:pPr>
            <a:endParaRPr lang="en-US" altLang="en-US">
              <a:ea typeface="ＭＳ Ｐゴシック" panose="020B0600070205080204" pitchFamily="34" charset="-128"/>
            </a:endParaRPr>
          </a:p>
          <a:p>
            <a:pPr marL="803275" lvl="1" indent="-457200">
              <a:buFont typeface="Arial Black" panose="020B0604020202020204" pitchFamily="34" charset="0"/>
              <a:buAutoNum type="arabicPeriod"/>
            </a:pPr>
            <a:r>
              <a:rPr lang="en-US" altLang="en-US">
                <a:ea typeface="ＭＳ Ｐゴシック" panose="020B0600070205080204" pitchFamily="34" charset="-128"/>
              </a:rPr>
              <a:t>Compute desired outputs</a:t>
            </a:r>
          </a:p>
          <a:p>
            <a:pPr marL="1092200" lvl="2" indent="-457200">
              <a:buFont typeface="Arial Black" panose="020B0604020202020204" pitchFamily="34" charset="0"/>
              <a:buAutoNum type="alphaLcParenR"/>
            </a:pPr>
            <a:r>
              <a:rPr lang="en-US" altLang="en-US">
                <a:ea typeface="ＭＳ Ｐゴシック" panose="020B0600070205080204" pitchFamily="34" charset="-128"/>
              </a:rPr>
              <a:t>calcout to write ao.VAL</a:t>
            </a:r>
          </a:p>
          <a:p>
            <a:pPr marL="1092200" lvl="2" indent="-457200">
              <a:buFont typeface="Arial Black" panose="020B0604020202020204" pitchFamily="34" charset="0"/>
              <a:buAutoNum type="alphaLcParenR"/>
            </a:pPr>
            <a:r>
              <a:rPr lang="en-US" altLang="en-US">
                <a:ea typeface="ＭＳ Ｐゴシック" panose="020B0600070205080204" pitchFamily="34" charset="-128"/>
              </a:rPr>
              <a:t>calc, then use DOL and OMSL=closed_loop in ao</a:t>
            </a:r>
          </a:p>
          <a:p>
            <a:pPr marL="803275" lvl="1" indent="-457200">
              <a:buFont typeface="Arial Black" panose="020B0604020202020204" pitchFamily="34" charset="0"/>
              <a:buAutoNum type="arabicPeriod"/>
            </a:pPr>
            <a:r>
              <a:rPr lang="en-US" altLang="en-US">
                <a:ea typeface="ＭＳ Ｐゴシック" panose="020B0600070205080204" pitchFamily="34" charset="-128"/>
              </a:rPr>
              <a:t>Write outputs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1">
            <a:extLst>
              <a:ext uri="{FF2B5EF4-FFF2-40B4-BE49-F238E27FC236}">
                <a16:creationId xmlns:a16="http://schemas.microsoft.com/office/drawing/2014/main" id="{7DDF61C6-5E9D-2C42-97E7-F8AE72BA6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6088" y="255589"/>
            <a:ext cx="8636000" cy="535531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Distribute Records onto </a:t>
            </a:r>
            <a:r>
              <a:rPr lang="en-US" altLang="en-US">
                <a:solidFill>
                  <a:srgbClr val="0000FF"/>
                </a:solidFill>
                <a:ea typeface="ＭＳ Ｐゴシック" panose="020B0600070205080204" pitchFamily="34" charset="-128"/>
              </a:rPr>
              <a:t>different</a:t>
            </a:r>
            <a:r>
              <a:rPr lang="en-US" altLang="en-US">
                <a:ea typeface="ＭＳ Ｐゴシック" panose="020B0600070205080204" pitchFamily="34" charset="-128"/>
              </a:rPr>
              <a:t> IOCs 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F7F9733-A9E5-4E43-A738-0DB470CF53F3}"/>
              </a:ext>
            </a:extLst>
          </p:cNvPr>
          <p:cNvSpPr/>
          <p:nvPr/>
        </p:nvSpPr>
        <p:spPr>
          <a:xfrm>
            <a:off x="6497095" y="1146751"/>
            <a:ext cx="4088222" cy="269247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45720" rIns="45720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en-US" altLang="en-US" sz="1800"/>
              <a:t>                            IOC</a:t>
            </a:r>
          </a:p>
          <a:p>
            <a:pPr eaLnBrk="1" hangingPunct="1">
              <a:lnSpc>
                <a:spcPct val="90000"/>
              </a:lnSpc>
              <a:defRPr/>
            </a:pPr>
            <a:br>
              <a:rPr lang="en-US" altLang="en-US" sz="1400">
                <a:latin typeface="Courier New" panose="02070309020205020404" pitchFamily="49" charset="0"/>
              </a:rPr>
            </a:br>
            <a:endParaRPr lang="en-US" altLang="en-US" sz="1400">
              <a:latin typeface="Courier New" panose="02070309020205020404" pitchFamily="49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1400">
                <a:solidFill>
                  <a:srgbClr val="0000FF"/>
                </a:solidFill>
                <a:latin typeface="Courier New" panose="02070309020205020404" pitchFamily="49" charset="0"/>
              </a:rPr>
              <a:t>record(calcout,</a:t>
            </a:r>
            <a:br>
              <a:rPr lang="en-US" altLang="en-US" sz="1400">
                <a:solidFill>
                  <a:srgbClr val="0000FF"/>
                </a:solidFill>
                <a:latin typeface="Courier New" panose="02070309020205020404" pitchFamily="49" charset="0"/>
              </a:rPr>
            </a:br>
            <a:r>
              <a:rPr lang="en-US" altLang="en-US" sz="1400">
                <a:solidFill>
                  <a:srgbClr val="0000FF"/>
                </a:solidFill>
                <a:latin typeface="Courier New" panose="02070309020205020404" pitchFamily="49" charset="0"/>
              </a:rPr>
              <a:t>       “</a:t>
            </a:r>
            <a:r>
              <a:rPr lang="en-US" altLang="ja-JP" sz="1400">
                <a:solidFill>
                  <a:srgbClr val="0000FF"/>
                </a:solidFill>
                <a:latin typeface="Courier New" panose="02070309020205020404" pitchFamily="49" charset="0"/>
              </a:rPr>
              <a:t>control_voltage</a:t>
            </a:r>
            <a:r>
              <a:rPr lang="en-US" altLang="en-US" sz="1400">
                <a:solidFill>
                  <a:srgbClr val="0000FF"/>
                </a:solidFill>
                <a:latin typeface="Courier New" panose="02070309020205020404" pitchFamily="49" charset="0"/>
              </a:rPr>
              <a:t>”</a:t>
            </a:r>
            <a:r>
              <a:rPr lang="en-US" altLang="ja-JP" sz="1400">
                <a:solidFill>
                  <a:srgbClr val="0000FF"/>
                </a:solidFill>
                <a:latin typeface="Courier New" panose="02070309020205020404" pitchFamily="49" charset="0"/>
              </a:rPr>
              <a:t>)</a:t>
            </a:r>
            <a:br>
              <a:rPr lang="en-US" altLang="ja-JP" sz="1400">
                <a:solidFill>
                  <a:srgbClr val="0000FF"/>
                </a:solidFill>
                <a:latin typeface="Courier New" panose="02070309020205020404" pitchFamily="49" charset="0"/>
              </a:rPr>
            </a:br>
            <a:r>
              <a:rPr lang="en-US" altLang="ja-JP" sz="1400">
                <a:solidFill>
                  <a:srgbClr val="0000FF"/>
                </a:solidFill>
                <a:latin typeface="Courier New" panose="02070309020205020404" pitchFamily="49" charset="0"/>
              </a:rPr>
              <a:t>{</a:t>
            </a:r>
            <a:br>
              <a:rPr lang="en-US" altLang="ja-JP" sz="1400">
                <a:solidFill>
                  <a:srgbClr val="0000FF"/>
                </a:solidFill>
                <a:latin typeface="Courier New" panose="02070309020205020404" pitchFamily="49" charset="0"/>
              </a:rPr>
            </a:br>
            <a:r>
              <a:rPr lang="en-US" altLang="ja-JP" sz="1400">
                <a:solidFill>
                  <a:srgbClr val="0000FF"/>
                </a:solidFill>
                <a:latin typeface="Courier New" panose="02070309020205020404" pitchFamily="49" charset="0"/>
              </a:rPr>
              <a:t> field(INPA, </a:t>
            </a:r>
            <a:r>
              <a:rPr lang="en-US" altLang="en-US" sz="1400">
                <a:solidFill>
                  <a:srgbClr val="0000FF"/>
                </a:solidFill>
                <a:latin typeface="Courier New" panose="02070309020205020404" pitchFamily="49" charset="0"/>
              </a:rPr>
              <a:t>“</a:t>
            </a:r>
            <a:r>
              <a:rPr lang="en-US" altLang="ja-JP" sz="1400">
                <a:solidFill>
                  <a:srgbClr val="0000FF"/>
                </a:solidFill>
                <a:latin typeface="Courier New" panose="02070309020205020404" pitchFamily="49" charset="0"/>
              </a:rPr>
              <a:t>sensor MS CP</a:t>
            </a:r>
            <a:r>
              <a:rPr lang="en-US" altLang="en-US" sz="1400">
                <a:solidFill>
                  <a:srgbClr val="0000FF"/>
                </a:solidFill>
                <a:latin typeface="Courier New" panose="02070309020205020404" pitchFamily="49" charset="0"/>
              </a:rPr>
              <a:t>”</a:t>
            </a:r>
            <a:r>
              <a:rPr lang="en-US" altLang="ja-JP" sz="1400">
                <a:solidFill>
                  <a:srgbClr val="0000FF"/>
                </a:solidFill>
                <a:latin typeface="Courier New" panose="02070309020205020404" pitchFamily="49" charset="0"/>
              </a:rPr>
              <a:t>)</a:t>
            </a:r>
            <a:br>
              <a:rPr lang="en-US" altLang="ja-JP" sz="1400">
                <a:solidFill>
                  <a:srgbClr val="0000FF"/>
                </a:solidFill>
                <a:latin typeface="Courier New" panose="02070309020205020404" pitchFamily="49" charset="0"/>
              </a:rPr>
            </a:br>
            <a:r>
              <a:rPr lang="en-US" altLang="ja-JP" sz="1400">
                <a:solidFill>
                  <a:srgbClr val="0000FF"/>
                </a:solidFill>
                <a:latin typeface="Courier New" panose="02070309020205020404" pitchFamily="49" charset="0"/>
              </a:rPr>
              <a:t> field(CALC, </a:t>
            </a:r>
            <a:r>
              <a:rPr lang="en-US" altLang="en-US" sz="1400">
                <a:solidFill>
                  <a:srgbClr val="0000FF"/>
                </a:solidFill>
                <a:latin typeface="Courier New" panose="02070309020205020404" pitchFamily="49" charset="0"/>
              </a:rPr>
              <a:t>“</a:t>
            </a:r>
            <a:r>
              <a:rPr lang="en-US" altLang="ja-JP" sz="1400">
                <a:solidFill>
                  <a:srgbClr val="0000FF"/>
                </a:solidFill>
                <a:latin typeface="Courier New" panose="02070309020205020404" pitchFamily="49" charset="0"/>
              </a:rPr>
              <a:t>A&lt;10?5:0</a:t>
            </a:r>
            <a:r>
              <a:rPr lang="en-US" altLang="en-US" sz="1400">
                <a:solidFill>
                  <a:srgbClr val="0000FF"/>
                </a:solidFill>
                <a:latin typeface="Courier New" panose="02070309020205020404" pitchFamily="49" charset="0"/>
              </a:rPr>
              <a:t>”</a:t>
            </a:r>
            <a:r>
              <a:rPr lang="en-US" altLang="ja-JP" sz="1400">
                <a:solidFill>
                  <a:srgbClr val="0000FF"/>
                </a:solidFill>
                <a:latin typeface="Courier New" panose="02070309020205020404" pitchFamily="49" charset="0"/>
              </a:rPr>
              <a:t>)</a:t>
            </a:r>
            <a:br>
              <a:rPr lang="en-US" altLang="ja-JP" sz="1400">
                <a:solidFill>
                  <a:srgbClr val="0000FF"/>
                </a:solidFill>
                <a:latin typeface="Courier New" panose="02070309020205020404" pitchFamily="49" charset="0"/>
              </a:rPr>
            </a:br>
            <a:r>
              <a:rPr lang="en-US" altLang="ja-JP" sz="1400">
                <a:solidFill>
                  <a:srgbClr val="0000FF"/>
                </a:solidFill>
                <a:latin typeface="Courier New" panose="02070309020205020404" pitchFamily="49" charset="0"/>
              </a:rPr>
              <a:t> field(OUT,  </a:t>
            </a:r>
            <a:r>
              <a:rPr lang="en-US" altLang="en-US" sz="1400">
                <a:solidFill>
                  <a:srgbClr val="0000FF"/>
                </a:solidFill>
                <a:latin typeface="Courier New" panose="02070309020205020404" pitchFamily="49" charset="0"/>
              </a:rPr>
              <a:t>“</a:t>
            </a:r>
            <a:r>
              <a:rPr lang="en-US" altLang="ja-JP" sz="1400">
                <a:solidFill>
                  <a:srgbClr val="0000FF"/>
                </a:solidFill>
                <a:latin typeface="Courier New" panose="02070309020205020404" pitchFamily="49" charset="0"/>
              </a:rPr>
              <a:t>voltage PP</a:t>
            </a:r>
            <a:r>
              <a:rPr lang="en-US" altLang="en-US" sz="1400">
                <a:solidFill>
                  <a:srgbClr val="0000FF"/>
                </a:solidFill>
                <a:latin typeface="Courier New" panose="02070309020205020404" pitchFamily="49" charset="0"/>
              </a:rPr>
              <a:t>”</a:t>
            </a:r>
            <a:r>
              <a:rPr lang="en-US" altLang="ja-JP" sz="1400">
                <a:solidFill>
                  <a:srgbClr val="0000FF"/>
                </a:solidFill>
                <a:latin typeface="Courier New" panose="02070309020205020404" pitchFamily="49" charset="0"/>
              </a:rPr>
              <a:t>)</a:t>
            </a:r>
            <a:br>
              <a:rPr lang="en-US" altLang="ja-JP" sz="1400">
                <a:solidFill>
                  <a:srgbClr val="0000FF"/>
                </a:solidFill>
                <a:latin typeface="Courier New" panose="02070309020205020404" pitchFamily="49" charset="0"/>
              </a:rPr>
            </a:br>
            <a:r>
              <a:rPr lang="en-US" altLang="ja-JP" sz="1400">
                <a:solidFill>
                  <a:srgbClr val="0000FF"/>
                </a:solidFill>
                <a:latin typeface="Courier New" panose="02070309020205020404" pitchFamily="49" charset="0"/>
              </a:rPr>
              <a:t> field(IVOA, </a:t>
            </a:r>
            <a:r>
              <a:rPr lang="en-US" altLang="en-US" sz="1400">
                <a:solidFill>
                  <a:srgbClr val="0000FF"/>
                </a:solidFill>
                <a:latin typeface="Courier New" panose="02070309020205020404" pitchFamily="49" charset="0"/>
              </a:rPr>
              <a:t>“</a:t>
            </a:r>
            <a:r>
              <a:rPr lang="en-US" altLang="ja-JP" sz="1400">
                <a:solidFill>
                  <a:srgbClr val="0000FF"/>
                </a:solidFill>
                <a:latin typeface="Courier New" panose="02070309020205020404" pitchFamily="49" charset="0"/>
              </a:rPr>
              <a:t>Don</a:t>
            </a:r>
            <a:r>
              <a:rPr lang="en-US" altLang="en-US" sz="1400">
                <a:solidFill>
                  <a:srgbClr val="0000FF"/>
                </a:solidFill>
                <a:latin typeface="Courier New" panose="02070309020205020404" pitchFamily="49" charset="0"/>
              </a:rPr>
              <a:t>’</a:t>
            </a:r>
            <a:r>
              <a:rPr lang="en-US" altLang="ja-JP" sz="1400">
                <a:solidFill>
                  <a:srgbClr val="0000FF"/>
                </a:solidFill>
                <a:latin typeface="Courier New" panose="02070309020205020404" pitchFamily="49" charset="0"/>
              </a:rPr>
              <a:t>t drive outputs</a:t>
            </a:r>
            <a:r>
              <a:rPr lang="en-US" altLang="en-US" sz="1400">
                <a:solidFill>
                  <a:srgbClr val="0000FF"/>
                </a:solidFill>
                <a:latin typeface="Courier New" panose="02070309020205020404" pitchFamily="49" charset="0"/>
              </a:rPr>
              <a:t>”</a:t>
            </a:r>
            <a:r>
              <a:rPr lang="en-US" altLang="ja-JP" sz="1400">
                <a:solidFill>
                  <a:srgbClr val="0000FF"/>
                </a:solidFill>
                <a:latin typeface="Courier New" panose="02070309020205020404" pitchFamily="49" charset="0"/>
              </a:rPr>
              <a:t>)</a:t>
            </a:r>
            <a:br>
              <a:rPr lang="en-US" altLang="ja-JP" sz="1400">
                <a:solidFill>
                  <a:srgbClr val="0000FF"/>
                </a:solidFill>
                <a:latin typeface="Courier New" panose="02070309020205020404" pitchFamily="49" charset="0"/>
              </a:rPr>
            </a:br>
            <a:r>
              <a:rPr lang="en-US" altLang="ja-JP" sz="1400">
                <a:solidFill>
                  <a:srgbClr val="0000FF"/>
                </a:solidFill>
                <a:latin typeface="Courier New" panose="02070309020205020404" pitchFamily="49" charset="0"/>
              </a:rPr>
              <a:t>}</a:t>
            </a:r>
          </a:p>
          <a:p>
            <a:pPr eaLnBrk="1" hangingPunct="1">
              <a:lnSpc>
                <a:spcPct val="90000"/>
              </a:lnSpc>
              <a:defRPr/>
            </a:pPr>
            <a:br>
              <a:rPr lang="en-US" altLang="en-US" sz="1400">
                <a:latin typeface="Courier New" panose="02070309020205020404" pitchFamily="49" charset="0"/>
              </a:rPr>
            </a:br>
            <a:endParaRPr lang="en-US" altLang="en-US" sz="1400">
              <a:latin typeface="Courier New" panose="02070309020205020404" pitchFamily="49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13BF2D7-F628-4C49-83D1-0A804BDD0550}"/>
              </a:ext>
            </a:extLst>
          </p:cNvPr>
          <p:cNvSpPr/>
          <p:nvPr/>
        </p:nvSpPr>
        <p:spPr>
          <a:xfrm>
            <a:off x="1613200" y="1139776"/>
            <a:ext cx="3846622" cy="3416875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45720" rIns="45720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en-US" altLang="en-US" sz="1800"/>
              <a:t>                            IOC</a:t>
            </a:r>
          </a:p>
          <a:p>
            <a:pPr eaLnBrk="1" hangingPunct="1">
              <a:lnSpc>
                <a:spcPct val="90000"/>
              </a:lnSpc>
              <a:defRPr/>
            </a:pPr>
            <a:br>
              <a:rPr lang="en-US" altLang="en-US" sz="1400">
                <a:latin typeface="Courier New" panose="02070309020205020404" pitchFamily="49" charset="0"/>
              </a:rPr>
            </a:br>
            <a:r>
              <a:rPr lang="en-US" altLang="en-US" sz="1400">
                <a:latin typeface="Courier New" panose="02070309020205020404" pitchFamily="49" charset="0"/>
              </a:rPr>
              <a:t>record(ai, “sensor”)</a:t>
            </a:r>
            <a:br>
              <a:rPr lang="en-US" altLang="en-US" sz="1400">
                <a:latin typeface="Courier New" panose="02070309020205020404" pitchFamily="49" charset="0"/>
              </a:rPr>
            </a:br>
            <a:r>
              <a:rPr lang="en-US" altLang="en-US" sz="1400">
                <a:latin typeface="Courier New" panose="02070309020205020404" pitchFamily="49" charset="0"/>
              </a:rPr>
              <a:t>{</a:t>
            </a:r>
            <a:br>
              <a:rPr lang="en-US" altLang="en-US" sz="1400">
                <a:latin typeface="Courier New" panose="02070309020205020404" pitchFamily="49" charset="0"/>
              </a:rPr>
            </a:br>
            <a:r>
              <a:rPr lang="en-US" altLang="en-US" sz="1400">
                <a:latin typeface="Courier New" panose="02070309020205020404" pitchFamily="49" charset="0"/>
              </a:rPr>
              <a:t>  field(DTYP, “</a:t>
            </a:r>
            <a:r>
              <a:rPr lang="en-US" altLang="ja-JP" sz="1400">
                <a:latin typeface="Courier New" panose="02070309020205020404" pitchFamily="49" charset="0"/>
              </a:rPr>
              <a:t>SensorXYZ</a:t>
            </a:r>
            <a:r>
              <a:rPr lang="en-US" altLang="en-US" sz="1400">
                <a:latin typeface="Courier New" panose="02070309020205020404" pitchFamily="49" charset="0"/>
              </a:rPr>
              <a:t>”</a:t>
            </a:r>
            <a:r>
              <a:rPr lang="en-US" altLang="ja-JP" sz="1400">
                <a:latin typeface="Courier New" panose="02070309020205020404" pitchFamily="49" charset="0"/>
              </a:rPr>
              <a:t>)</a:t>
            </a:r>
            <a:br>
              <a:rPr lang="en-US" altLang="ja-JP" sz="1400">
                <a:latin typeface="Courier New" panose="02070309020205020404" pitchFamily="49" charset="0"/>
              </a:rPr>
            </a:br>
            <a:r>
              <a:rPr lang="en-US" altLang="ja-JP" sz="1400">
                <a:latin typeface="Courier New" panose="02070309020205020404" pitchFamily="49" charset="0"/>
              </a:rPr>
              <a:t>  field(INP,  </a:t>
            </a:r>
            <a:r>
              <a:rPr lang="en-US" altLang="en-US" sz="1400">
                <a:latin typeface="Courier New" panose="02070309020205020404" pitchFamily="49" charset="0"/>
              </a:rPr>
              <a:t>“</a:t>
            </a:r>
            <a:r>
              <a:rPr lang="en-US" altLang="ja-JP" sz="1400">
                <a:latin typeface="Courier New" panose="02070309020205020404" pitchFamily="49" charset="0"/>
              </a:rPr>
              <a:t>@bus1 signal2</a:t>
            </a:r>
            <a:r>
              <a:rPr lang="en-US" altLang="en-US" sz="1400">
                <a:latin typeface="Courier New" panose="02070309020205020404" pitchFamily="49" charset="0"/>
              </a:rPr>
              <a:t>”</a:t>
            </a:r>
            <a:r>
              <a:rPr lang="en-US" altLang="ja-JP" sz="1400">
                <a:latin typeface="Courier New" panose="02070309020205020404" pitchFamily="49" charset="0"/>
              </a:rPr>
              <a:t>)</a:t>
            </a:r>
            <a:br>
              <a:rPr lang="en-US" altLang="ja-JP" sz="1400">
                <a:latin typeface="Courier New" panose="02070309020205020404" pitchFamily="49" charset="0"/>
              </a:rPr>
            </a:br>
            <a:r>
              <a:rPr lang="en-US" altLang="ja-JP" sz="1400">
                <a:latin typeface="Courier New" panose="02070309020205020404" pitchFamily="49" charset="0"/>
              </a:rPr>
              <a:t>  field(SCAN, </a:t>
            </a:r>
            <a:r>
              <a:rPr lang="en-US" altLang="en-US" sz="1400">
                <a:latin typeface="Courier New" panose="02070309020205020404" pitchFamily="49" charset="0"/>
              </a:rPr>
              <a:t>“</a:t>
            </a:r>
            <a:r>
              <a:rPr lang="en-US" altLang="ja-JP" sz="1400">
                <a:latin typeface="Courier New" panose="02070309020205020404" pitchFamily="49" charset="0"/>
              </a:rPr>
              <a:t>1 second</a:t>
            </a:r>
            <a:r>
              <a:rPr lang="en-US" altLang="en-US" sz="1400">
                <a:latin typeface="Courier New" panose="02070309020205020404" pitchFamily="49" charset="0"/>
              </a:rPr>
              <a:t>”</a:t>
            </a:r>
            <a:r>
              <a:rPr lang="en-US" altLang="ja-JP" sz="1400">
                <a:latin typeface="Courier New" panose="02070309020205020404" pitchFamily="49" charset="0"/>
              </a:rPr>
              <a:t>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1400">
                <a:latin typeface="Courier New" panose="02070309020205020404" pitchFamily="49" charset="0"/>
              </a:rPr>
              <a:t>  ..</a:t>
            </a:r>
            <a:br>
              <a:rPr lang="en-US" altLang="en-US" sz="1400">
                <a:latin typeface="Courier New" panose="02070309020205020404" pitchFamily="49" charset="0"/>
              </a:rPr>
            </a:br>
            <a:br>
              <a:rPr lang="en-US" altLang="en-US" sz="1400">
                <a:latin typeface="Courier New" panose="02070309020205020404" pitchFamily="49" charset="0"/>
              </a:rPr>
            </a:br>
            <a:r>
              <a:rPr lang="en-US" altLang="en-US" sz="1400">
                <a:latin typeface="Courier New" panose="02070309020205020404" pitchFamily="49" charset="0"/>
              </a:rPr>
              <a:t>record(ao, “voltage”)</a:t>
            </a:r>
            <a:br>
              <a:rPr lang="en-US" altLang="en-US" sz="1400">
                <a:latin typeface="Courier New" panose="02070309020205020404" pitchFamily="49" charset="0"/>
              </a:rPr>
            </a:br>
            <a:r>
              <a:rPr lang="en-US" altLang="en-US" sz="1400">
                <a:latin typeface="Courier New" panose="02070309020205020404" pitchFamily="49" charset="0"/>
              </a:rPr>
              <a:t>{</a:t>
            </a:r>
            <a:br>
              <a:rPr lang="en-US" altLang="en-US" sz="1400">
                <a:latin typeface="Courier New" panose="02070309020205020404" pitchFamily="49" charset="0"/>
              </a:rPr>
            </a:br>
            <a:r>
              <a:rPr lang="en-US" altLang="en-US" sz="1400">
                <a:latin typeface="Courier New" panose="02070309020205020404" pitchFamily="49" charset="0"/>
              </a:rPr>
              <a:t>  field(DTYP, “</a:t>
            </a:r>
            <a:r>
              <a:rPr lang="en-US" altLang="ja-JP" sz="1400">
                <a:latin typeface="Courier New" panose="02070309020205020404" pitchFamily="49" charset="0"/>
              </a:rPr>
              <a:t>PowerSupplyABC</a:t>
            </a:r>
            <a:r>
              <a:rPr lang="en-US" altLang="en-US" sz="1400">
                <a:latin typeface="Courier New" panose="02070309020205020404" pitchFamily="49" charset="0"/>
              </a:rPr>
              <a:t>”</a:t>
            </a:r>
            <a:r>
              <a:rPr lang="en-US" altLang="ja-JP" sz="1400">
                <a:latin typeface="Courier New" panose="02070309020205020404" pitchFamily="49" charset="0"/>
              </a:rPr>
              <a:t>)</a:t>
            </a:r>
            <a:br>
              <a:rPr lang="en-US" altLang="ja-JP" sz="1400">
                <a:latin typeface="Courier New" panose="02070309020205020404" pitchFamily="49" charset="0"/>
              </a:rPr>
            </a:br>
            <a:r>
              <a:rPr lang="en-US" altLang="ja-JP" sz="1400">
                <a:latin typeface="Courier New" panose="02070309020205020404" pitchFamily="49" charset="0"/>
              </a:rPr>
              <a:t>  field(OUT,  </a:t>
            </a:r>
            <a:r>
              <a:rPr lang="en-US" altLang="en-US" sz="1400">
                <a:latin typeface="Courier New" panose="02070309020205020404" pitchFamily="49" charset="0"/>
              </a:rPr>
              <a:t>“</a:t>
            </a:r>
            <a:r>
              <a:rPr lang="en-US" altLang="ja-JP" sz="1400">
                <a:latin typeface="Courier New" panose="02070309020205020404" pitchFamily="49" charset="0"/>
              </a:rPr>
              <a:t>@bus2 signal4</a:t>
            </a:r>
            <a:r>
              <a:rPr lang="en-US" altLang="en-US" sz="1400">
                <a:latin typeface="Courier New" panose="02070309020205020404" pitchFamily="49" charset="0"/>
              </a:rPr>
              <a:t>”</a:t>
            </a:r>
            <a:r>
              <a:rPr lang="en-US" altLang="ja-JP" sz="1400">
                <a:latin typeface="Courier New" panose="02070309020205020404" pitchFamily="49" charset="0"/>
              </a:rPr>
              <a:t>)</a:t>
            </a:r>
            <a:br>
              <a:rPr lang="en-US" altLang="ja-JP" sz="1400">
                <a:latin typeface="Courier New" panose="02070309020205020404" pitchFamily="49" charset="0"/>
              </a:rPr>
            </a:br>
            <a:r>
              <a:rPr lang="en-US" altLang="ja-JP" sz="1400">
                <a:latin typeface="Courier New" panose="02070309020205020404" pitchFamily="49" charset="0"/>
              </a:rPr>
              <a:t>  field(SCAN, </a:t>
            </a:r>
            <a:r>
              <a:rPr lang="en-US" altLang="en-US" sz="1400">
                <a:latin typeface="Courier New" panose="02070309020205020404" pitchFamily="49" charset="0"/>
              </a:rPr>
              <a:t>“</a:t>
            </a:r>
            <a:r>
              <a:rPr lang="en-US" altLang="ja-JP" sz="1400">
                <a:latin typeface="Courier New" panose="02070309020205020404" pitchFamily="49" charset="0"/>
              </a:rPr>
              <a:t>Passive</a:t>
            </a:r>
            <a:r>
              <a:rPr lang="en-US" altLang="en-US" sz="1400">
                <a:latin typeface="Courier New" panose="02070309020205020404" pitchFamily="49" charset="0"/>
              </a:rPr>
              <a:t>”</a:t>
            </a:r>
            <a:r>
              <a:rPr lang="en-US" altLang="ja-JP" sz="1400">
                <a:latin typeface="Courier New" panose="02070309020205020404" pitchFamily="49" charset="0"/>
              </a:rPr>
              <a:t>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1400">
                <a:latin typeface="Courier New" panose="02070309020205020404" pitchFamily="49" charset="0"/>
              </a:rPr>
              <a:t>  ..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1400">
              <a:latin typeface="Courier New" panose="02070309020205020404" pitchFamily="49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235EDAB-7CB8-194D-86A4-E8460ECC915D}"/>
              </a:ext>
            </a:extLst>
          </p:cNvPr>
          <p:cNvCxnSpPr>
            <a:cxnSpLocks noChangeShapeType="1"/>
            <a:endCxn id="0" idx="1"/>
          </p:cNvCxnSpPr>
          <p:nvPr/>
        </p:nvCxnSpPr>
        <p:spPr bwMode="auto">
          <a:xfrm flipV="1">
            <a:off x="5486400" y="2492376"/>
            <a:ext cx="1011238" cy="22225"/>
          </a:xfrm>
          <a:prstGeom prst="straightConnector1">
            <a:avLst/>
          </a:prstGeom>
          <a:noFill/>
          <a:ln w="34925">
            <a:solidFill>
              <a:schemeClr val="accent2"/>
            </a:solidFill>
            <a:round/>
            <a:headEnd type="arrow" w="med" len="med"/>
            <a:tailEnd type="arrow" w="med" len="med"/>
          </a:ln>
          <a:effectLst>
            <a:outerShdw blurRad="50800" dist="20000" dir="5400000" rotWithShape="0">
              <a:srgbClr val="808080">
                <a:alpha val="42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5" name="TextBox 8">
            <a:extLst>
              <a:ext uri="{FF2B5EF4-FFF2-40B4-BE49-F238E27FC236}">
                <a16:creationId xmlns:a16="http://schemas.microsoft.com/office/drawing/2014/main" id="{CB21C3FC-5D7D-7042-82EE-30ECE25FA5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5289" y="1754188"/>
            <a:ext cx="1044575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4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Channel</a:t>
            </a:r>
            <a:br>
              <a:rPr lang="en-US" altLang="en-US" sz="1800"/>
            </a:br>
            <a:r>
              <a:rPr lang="en-US" altLang="en-US" sz="1800"/>
              <a:t>Access</a:t>
            </a:r>
          </a:p>
        </p:txBody>
      </p:sp>
      <p:sp>
        <p:nvSpPr>
          <p:cNvPr id="9226" name="Content Placeholder 2">
            <a:extLst>
              <a:ext uri="{FF2B5EF4-FFF2-40B4-BE49-F238E27FC236}">
                <a16:creationId xmlns:a16="http://schemas.microsoft.com/office/drawing/2014/main" id="{E3F2A028-6D64-1246-A3FC-30AE84B8C6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6414" y="4352926"/>
            <a:ext cx="5081587" cy="2505075"/>
          </a:xfrm>
        </p:spPr>
        <p:txBody>
          <a:bodyPr/>
          <a:lstStyle/>
          <a:p>
            <a:pPr marL="0" indent="0"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Almost no additional work!</a:t>
            </a:r>
          </a:p>
          <a:p>
            <a:pPr marL="0" indent="0"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Anticipate network issues;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see ‘MS’, ‘IVOA’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1">
            <a:extLst>
              <a:ext uri="{FF2B5EF4-FFF2-40B4-BE49-F238E27FC236}">
                <a16:creationId xmlns:a16="http://schemas.microsoft.com/office/drawing/2014/main" id="{FDA0728A-9EF7-4A4D-9E56-630334874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6088" y="255589"/>
            <a:ext cx="8636000" cy="535531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Automation via State Machine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6312EE1A-646A-5541-B7D4-35D9204ED7E2}"/>
              </a:ext>
            </a:extLst>
          </p:cNvPr>
          <p:cNvSpPr/>
          <p:nvPr/>
        </p:nvSpPr>
        <p:spPr>
          <a:xfrm>
            <a:off x="1613199" y="756211"/>
            <a:ext cx="8955436" cy="5244993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45720" rIns="45720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en-US" altLang="en-US" sz="1800"/>
              <a:t>                            IOC</a:t>
            </a:r>
          </a:p>
          <a:p>
            <a:pPr eaLnBrk="1" hangingPunct="1">
              <a:lnSpc>
                <a:spcPct val="90000"/>
              </a:lnSpc>
              <a:defRPr/>
            </a:pPr>
            <a:br>
              <a:rPr lang="en-US" altLang="en-US" sz="1400">
                <a:latin typeface="Courier New" panose="02070309020205020404" pitchFamily="49" charset="0"/>
              </a:rPr>
            </a:br>
            <a:r>
              <a:rPr lang="en-US" altLang="en-US" sz="1400">
                <a:latin typeface="Courier New" panose="02070309020205020404" pitchFamily="49" charset="0"/>
              </a:rPr>
              <a:t>record(ai, “sensor”)</a:t>
            </a:r>
            <a:br>
              <a:rPr lang="en-US" altLang="en-US" sz="1400">
                <a:latin typeface="Courier New" panose="02070309020205020404" pitchFamily="49" charset="0"/>
              </a:rPr>
            </a:br>
            <a:r>
              <a:rPr lang="en-US" altLang="en-US" sz="1400">
                <a:latin typeface="Courier New" panose="02070309020205020404" pitchFamily="49" charset="0"/>
              </a:rPr>
              <a:t>{</a:t>
            </a:r>
            <a:br>
              <a:rPr lang="en-US" altLang="en-US" sz="1400">
                <a:latin typeface="Courier New" panose="02070309020205020404" pitchFamily="49" charset="0"/>
              </a:rPr>
            </a:br>
            <a:r>
              <a:rPr lang="en-US" altLang="en-US" sz="1400">
                <a:latin typeface="Courier New" panose="02070309020205020404" pitchFamily="49" charset="0"/>
              </a:rPr>
              <a:t>  field(DTYP, “</a:t>
            </a:r>
            <a:r>
              <a:rPr lang="en-US" altLang="ja-JP" sz="1400">
                <a:latin typeface="Courier New" panose="02070309020205020404" pitchFamily="49" charset="0"/>
              </a:rPr>
              <a:t>SensorXYZ</a:t>
            </a:r>
            <a:r>
              <a:rPr lang="en-US" altLang="en-US" sz="1400">
                <a:latin typeface="Courier New" panose="02070309020205020404" pitchFamily="49" charset="0"/>
              </a:rPr>
              <a:t>”</a:t>
            </a:r>
            <a:r>
              <a:rPr lang="en-US" altLang="ja-JP" sz="1400">
                <a:latin typeface="Courier New" panose="02070309020205020404" pitchFamily="49" charset="0"/>
              </a:rPr>
              <a:t>)</a:t>
            </a:r>
            <a:br>
              <a:rPr lang="en-US" altLang="ja-JP" sz="1400">
                <a:latin typeface="Courier New" panose="02070309020205020404" pitchFamily="49" charset="0"/>
              </a:rPr>
            </a:br>
            <a:r>
              <a:rPr lang="en-US" altLang="ja-JP" sz="1400">
                <a:latin typeface="Courier New" panose="02070309020205020404" pitchFamily="49" charset="0"/>
              </a:rPr>
              <a:t>  field(INP,  </a:t>
            </a:r>
            <a:r>
              <a:rPr lang="en-US" altLang="en-US" sz="1400">
                <a:latin typeface="Courier New" panose="02070309020205020404" pitchFamily="49" charset="0"/>
              </a:rPr>
              <a:t>“</a:t>
            </a:r>
            <a:r>
              <a:rPr lang="en-US" altLang="ja-JP" sz="1400">
                <a:latin typeface="Courier New" panose="02070309020205020404" pitchFamily="49" charset="0"/>
              </a:rPr>
              <a:t>@bus1 signal2</a:t>
            </a:r>
            <a:r>
              <a:rPr lang="en-US" altLang="en-US" sz="1400">
                <a:latin typeface="Courier New" panose="02070309020205020404" pitchFamily="49" charset="0"/>
              </a:rPr>
              <a:t>”</a:t>
            </a:r>
            <a:r>
              <a:rPr lang="en-US" altLang="ja-JP" sz="1400">
                <a:latin typeface="Courier New" panose="02070309020205020404" pitchFamily="49" charset="0"/>
              </a:rPr>
              <a:t>)</a:t>
            </a:r>
            <a:br>
              <a:rPr lang="en-US" altLang="ja-JP" sz="1400">
                <a:latin typeface="Courier New" panose="02070309020205020404" pitchFamily="49" charset="0"/>
              </a:rPr>
            </a:br>
            <a:r>
              <a:rPr lang="en-US" altLang="ja-JP" sz="1400">
                <a:latin typeface="Courier New" panose="02070309020205020404" pitchFamily="49" charset="0"/>
              </a:rPr>
              <a:t>  field(SCAN, </a:t>
            </a:r>
            <a:r>
              <a:rPr lang="en-US" altLang="en-US" sz="1400">
                <a:latin typeface="Courier New" panose="02070309020205020404" pitchFamily="49" charset="0"/>
              </a:rPr>
              <a:t>“</a:t>
            </a:r>
            <a:r>
              <a:rPr lang="en-US" altLang="ja-JP" sz="1400">
                <a:latin typeface="Courier New" panose="02070309020205020404" pitchFamily="49" charset="0"/>
              </a:rPr>
              <a:t>1 second</a:t>
            </a:r>
            <a:r>
              <a:rPr lang="en-US" altLang="en-US" sz="1400">
                <a:latin typeface="Courier New" panose="02070309020205020404" pitchFamily="49" charset="0"/>
              </a:rPr>
              <a:t>”</a:t>
            </a:r>
            <a:r>
              <a:rPr lang="en-US" altLang="ja-JP" sz="1400">
                <a:latin typeface="Courier New" panose="02070309020205020404" pitchFamily="49" charset="0"/>
              </a:rPr>
              <a:t>)</a:t>
            </a:r>
            <a:br>
              <a:rPr lang="en-US" altLang="ja-JP" sz="1400">
                <a:latin typeface="Courier New" panose="02070309020205020404" pitchFamily="49" charset="0"/>
              </a:rPr>
            </a:br>
            <a:r>
              <a:rPr lang="en-US" altLang="ja-JP" sz="1400">
                <a:latin typeface="Courier New" panose="02070309020205020404" pitchFamily="49" charset="0"/>
              </a:rPr>
              <a:t>  ..</a:t>
            </a:r>
          </a:p>
          <a:p>
            <a:pPr eaLnBrk="1" hangingPunct="1">
              <a:lnSpc>
                <a:spcPct val="90000"/>
              </a:lnSpc>
              <a:defRPr/>
            </a:pPr>
            <a:br>
              <a:rPr lang="en-US" altLang="en-US" sz="1400">
                <a:latin typeface="Courier New" panose="02070309020205020404" pitchFamily="49" charset="0"/>
              </a:rPr>
            </a:br>
            <a:r>
              <a:rPr lang="en-US" altLang="en-US" sz="1400">
                <a:latin typeface="Courier New" panose="02070309020205020404" pitchFamily="49" charset="0"/>
              </a:rPr>
              <a:t>record(ao, “voltage”)</a:t>
            </a:r>
            <a:br>
              <a:rPr lang="en-US" altLang="en-US" sz="1400">
                <a:latin typeface="Courier New" panose="02070309020205020404" pitchFamily="49" charset="0"/>
              </a:rPr>
            </a:br>
            <a:r>
              <a:rPr lang="en-US" altLang="en-US" sz="1400">
                <a:latin typeface="Courier New" panose="02070309020205020404" pitchFamily="49" charset="0"/>
              </a:rPr>
              <a:t>{</a:t>
            </a:r>
            <a:br>
              <a:rPr lang="en-US" altLang="en-US" sz="1400">
                <a:latin typeface="Courier New" panose="02070309020205020404" pitchFamily="49" charset="0"/>
              </a:rPr>
            </a:br>
            <a:r>
              <a:rPr lang="en-US" altLang="en-US" sz="1400">
                <a:latin typeface="Courier New" panose="02070309020205020404" pitchFamily="49" charset="0"/>
              </a:rPr>
              <a:t>  field(DTYP, “</a:t>
            </a:r>
            <a:r>
              <a:rPr lang="en-US" altLang="ja-JP" sz="1400">
                <a:latin typeface="Courier New" panose="02070309020205020404" pitchFamily="49" charset="0"/>
              </a:rPr>
              <a:t>PowerSupplyABC</a:t>
            </a:r>
            <a:r>
              <a:rPr lang="en-US" altLang="en-US" sz="1400">
                <a:latin typeface="Courier New" panose="02070309020205020404" pitchFamily="49" charset="0"/>
              </a:rPr>
              <a:t>”</a:t>
            </a:r>
            <a:r>
              <a:rPr lang="en-US" altLang="ja-JP" sz="1400">
                <a:latin typeface="Courier New" panose="02070309020205020404" pitchFamily="49" charset="0"/>
              </a:rPr>
              <a:t>)</a:t>
            </a:r>
            <a:br>
              <a:rPr lang="en-US" altLang="ja-JP" sz="1400">
                <a:latin typeface="Courier New" panose="02070309020205020404" pitchFamily="49" charset="0"/>
              </a:rPr>
            </a:br>
            <a:r>
              <a:rPr lang="en-US" altLang="ja-JP" sz="1400">
                <a:latin typeface="Courier New" panose="02070309020205020404" pitchFamily="49" charset="0"/>
              </a:rPr>
              <a:t>  field(OUT,  </a:t>
            </a:r>
            <a:r>
              <a:rPr lang="en-US" altLang="en-US" sz="1400">
                <a:latin typeface="Courier New" panose="02070309020205020404" pitchFamily="49" charset="0"/>
              </a:rPr>
              <a:t>“</a:t>
            </a:r>
            <a:r>
              <a:rPr lang="en-US" altLang="ja-JP" sz="1400">
                <a:latin typeface="Courier New" panose="02070309020205020404" pitchFamily="49" charset="0"/>
              </a:rPr>
              <a:t>@bus2 signal4</a:t>
            </a:r>
            <a:r>
              <a:rPr lang="en-US" altLang="en-US" sz="1400">
                <a:latin typeface="Courier New" panose="02070309020205020404" pitchFamily="49" charset="0"/>
              </a:rPr>
              <a:t>”</a:t>
            </a:r>
            <a:r>
              <a:rPr lang="en-US" altLang="ja-JP" sz="1400">
                <a:latin typeface="Courier New" panose="02070309020205020404" pitchFamily="49" charset="0"/>
              </a:rPr>
              <a:t>)</a:t>
            </a:r>
            <a:br>
              <a:rPr lang="en-US" altLang="ja-JP" sz="1400">
                <a:latin typeface="Courier New" panose="02070309020205020404" pitchFamily="49" charset="0"/>
              </a:rPr>
            </a:br>
            <a:r>
              <a:rPr lang="en-US" altLang="ja-JP" sz="1400">
                <a:latin typeface="Courier New" panose="02070309020205020404" pitchFamily="49" charset="0"/>
              </a:rPr>
              <a:t>  field(SCAN, </a:t>
            </a:r>
            <a:r>
              <a:rPr lang="en-US" altLang="en-US" sz="1400">
                <a:latin typeface="Courier New" panose="02070309020205020404" pitchFamily="49" charset="0"/>
              </a:rPr>
              <a:t>“</a:t>
            </a:r>
            <a:r>
              <a:rPr lang="en-US" altLang="ja-JP" sz="1400">
                <a:latin typeface="Courier New" panose="02070309020205020404" pitchFamily="49" charset="0"/>
              </a:rPr>
              <a:t>Passive</a:t>
            </a:r>
            <a:r>
              <a:rPr lang="en-US" altLang="en-US" sz="1400">
                <a:latin typeface="Courier New" panose="02070309020205020404" pitchFamily="49" charset="0"/>
              </a:rPr>
              <a:t>”</a:t>
            </a:r>
            <a:r>
              <a:rPr lang="en-US" altLang="ja-JP" sz="1400">
                <a:latin typeface="Courier New" panose="02070309020205020404" pitchFamily="49" charset="0"/>
              </a:rPr>
              <a:t>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1400">
                <a:latin typeface="Courier New" panose="02070309020205020404" pitchFamily="49" charset="0"/>
              </a:rPr>
              <a:t>  ..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1400">
              <a:latin typeface="Courier New" panose="02070309020205020404" pitchFamily="49" charset="0"/>
            </a:endParaRPr>
          </a:p>
        </p:txBody>
      </p:sp>
      <p:sp>
        <p:nvSpPr>
          <p:cNvPr id="10245" name="Content Placeholder 2">
            <a:extLst>
              <a:ext uri="{FF2B5EF4-FFF2-40B4-BE49-F238E27FC236}">
                <a16:creationId xmlns:a16="http://schemas.microsoft.com/office/drawing/2014/main" id="{80CCFE57-B8C0-AE4F-8663-60B21AAA4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4944" y="5981587"/>
            <a:ext cx="7959725" cy="852488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“Sequencer”, “State Notation Language”: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Event driven, on-demand, stateful</a:t>
            </a:r>
          </a:p>
        </p:txBody>
      </p:sp>
      <p:sp>
        <p:nvSpPr>
          <p:cNvPr id="10246" name="Line 2">
            <a:extLst>
              <a:ext uri="{FF2B5EF4-FFF2-40B4-BE49-F238E27FC236}">
                <a16:creationId xmlns:a16="http://schemas.microsoft.com/office/drawing/2014/main" id="{17544595-1715-FD4C-A906-271D21828EE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346951" y="3068638"/>
            <a:ext cx="49213" cy="47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7" name="Line 3">
            <a:extLst>
              <a:ext uri="{FF2B5EF4-FFF2-40B4-BE49-F238E27FC236}">
                <a16:creationId xmlns:a16="http://schemas.microsoft.com/office/drawing/2014/main" id="{4686A007-9B23-024A-8452-91B6E75F893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346951" y="3068638"/>
            <a:ext cx="49213" cy="47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8" name="Rectangle 4">
            <a:extLst>
              <a:ext uri="{FF2B5EF4-FFF2-40B4-BE49-F238E27FC236}">
                <a16:creationId xmlns:a16="http://schemas.microsoft.com/office/drawing/2014/main" id="{D7F997D9-7B52-9743-BCF6-67896F115B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9363" y="804863"/>
            <a:ext cx="8382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60" tIns="67248" rIns="92160" bIns="4608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ts val="1500"/>
              </a:spcBef>
            </a:pPr>
            <a:r>
              <a:rPr lang="en-US" altLang="en-US" sz="1600">
                <a:solidFill>
                  <a:srgbClr val="000000"/>
                </a:solidFill>
                <a:latin typeface="Times New Roman" panose="02020603050405020304" pitchFamily="18" charset="0"/>
              </a:rPr>
              <a:t>Start</a:t>
            </a:r>
          </a:p>
        </p:txBody>
      </p:sp>
      <p:sp>
        <p:nvSpPr>
          <p:cNvPr id="10249" name="Line 5">
            <a:extLst>
              <a:ext uri="{FF2B5EF4-FFF2-40B4-BE49-F238E27FC236}">
                <a16:creationId xmlns:a16="http://schemas.microsoft.com/office/drawing/2014/main" id="{D46410CA-71BB-FB49-86F6-AC2B404F3E16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8825" y="1895475"/>
            <a:ext cx="182245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0" name="Line 6">
            <a:extLst>
              <a:ext uri="{FF2B5EF4-FFF2-40B4-BE49-F238E27FC236}">
                <a16:creationId xmlns:a16="http://schemas.microsoft.com/office/drawing/2014/main" id="{95F93E67-E4E6-834A-8E01-EF4FAA21660F}"/>
              </a:ext>
            </a:extLst>
          </p:cNvPr>
          <p:cNvSpPr>
            <a:spLocks noChangeShapeType="1"/>
          </p:cNvSpPr>
          <p:nvPr/>
        </p:nvSpPr>
        <p:spPr bwMode="auto">
          <a:xfrm>
            <a:off x="8931275" y="1895475"/>
            <a:ext cx="1588" cy="704850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1" name="Line 7">
            <a:extLst>
              <a:ext uri="{FF2B5EF4-FFF2-40B4-BE49-F238E27FC236}">
                <a16:creationId xmlns:a16="http://schemas.microsoft.com/office/drawing/2014/main" id="{6B2D7A60-B8A7-684C-B2C6-69D8C562AB3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07239" y="2600325"/>
            <a:ext cx="1825625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2" name="Line 8">
            <a:extLst>
              <a:ext uri="{FF2B5EF4-FFF2-40B4-BE49-F238E27FC236}">
                <a16:creationId xmlns:a16="http://schemas.microsoft.com/office/drawing/2014/main" id="{63903916-E670-6946-8561-8A6C2CF85D7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08825" y="1893889"/>
            <a:ext cx="1588" cy="708025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3" name="Rectangle 9">
            <a:extLst>
              <a:ext uri="{FF2B5EF4-FFF2-40B4-BE49-F238E27FC236}">
                <a16:creationId xmlns:a16="http://schemas.microsoft.com/office/drawing/2014/main" id="{501F7452-AA17-4A44-8A7C-BCE9D57287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5175" y="1997076"/>
            <a:ext cx="109855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160" tIns="63720" rIns="92160" bIns="4608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t>Low reading</a:t>
            </a:r>
          </a:p>
        </p:txBody>
      </p:sp>
      <p:sp>
        <p:nvSpPr>
          <p:cNvPr id="10254" name="Rectangle 10">
            <a:extLst>
              <a:ext uri="{FF2B5EF4-FFF2-40B4-BE49-F238E27FC236}">
                <a16:creationId xmlns:a16="http://schemas.microsoft.com/office/drawing/2014/main" id="{DB456602-2638-4648-AA8C-87C3A954B7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5176" y="4130676"/>
            <a:ext cx="112871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160" tIns="63720" rIns="92160" bIns="4608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t>High reading</a:t>
            </a:r>
          </a:p>
        </p:txBody>
      </p:sp>
      <p:sp>
        <p:nvSpPr>
          <p:cNvPr id="10255" name="Line 11">
            <a:extLst>
              <a:ext uri="{FF2B5EF4-FFF2-40B4-BE49-F238E27FC236}">
                <a16:creationId xmlns:a16="http://schemas.microsoft.com/office/drawing/2014/main" id="{EB142F72-6F7A-BA4E-8BFA-3ABCCC3378A5}"/>
              </a:ext>
            </a:extLst>
          </p:cNvPr>
          <p:cNvSpPr>
            <a:spLocks noChangeShapeType="1"/>
          </p:cNvSpPr>
          <p:nvPr/>
        </p:nvSpPr>
        <p:spPr bwMode="auto">
          <a:xfrm>
            <a:off x="8615364" y="3148013"/>
            <a:ext cx="1381125" cy="0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6" name="Rectangle 12">
            <a:extLst>
              <a:ext uri="{FF2B5EF4-FFF2-40B4-BE49-F238E27FC236}">
                <a16:creationId xmlns:a16="http://schemas.microsoft.com/office/drawing/2014/main" id="{3A73C321-FF96-CD47-9E50-A5D3C6F2B6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58214" y="2606676"/>
            <a:ext cx="2700337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60" tIns="63720" rIns="92160" bIns="4608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000000"/>
                </a:solidFill>
              </a:rPr>
              <a:t>sensor &gt; 5</a:t>
            </a:r>
          </a:p>
        </p:txBody>
      </p:sp>
      <p:sp>
        <p:nvSpPr>
          <p:cNvPr id="10257" name="Rectangle 13">
            <a:extLst>
              <a:ext uri="{FF2B5EF4-FFF2-40B4-BE49-F238E27FC236}">
                <a16:creationId xmlns:a16="http://schemas.microsoft.com/office/drawing/2014/main" id="{FB3A49E7-B620-FF47-B444-63B3F3C2D9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91564" y="3224214"/>
            <a:ext cx="1512887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160" tIns="63720" rIns="92160" bIns="46080">
            <a:spAutoFit/>
          </a:bodyPr>
          <a:lstStyle>
            <a:lvl1pPr>
              <a:lnSpc>
                <a:spcPct val="90000"/>
              </a:lnSpc>
              <a:spcBef>
                <a:spcPts val="1400"/>
              </a:spcBef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rgbClr val="000000"/>
                </a:solidFill>
              </a:rPr>
              <a:t>Set voltage to …</a:t>
            </a:r>
          </a:p>
        </p:txBody>
      </p:sp>
      <p:sp>
        <p:nvSpPr>
          <p:cNvPr id="10258" name="Line 14">
            <a:extLst>
              <a:ext uri="{FF2B5EF4-FFF2-40B4-BE49-F238E27FC236}">
                <a16:creationId xmlns:a16="http://schemas.microsoft.com/office/drawing/2014/main" id="{2DD46813-03F6-4D49-BF3C-EBE203309E86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8825" y="4006850"/>
            <a:ext cx="182245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9" name="Line 15">
            <a:extLst>
              <a:ext uri="{FF2B5EF4-FFF2-40B4-BE49-F238E27FC236}">
                <a16:creationId xmlns:a16="http://schemas.microsoft.com/office/drawing/2014/main" id="{3CFFA874-3FEC-3349-A4DC-0AAAFE4B41E6}"/>
              </a:ext>
            </a:extLst>
          </p:cNvPr>
          <p:cNvSpPr>
            <a:spLocks noChangeShapeType="1"/>
          </p:cNvSpPr>
          <p:nvPr/>
        </p:nvSpPr>
        <p:spPr bwMode="auto">
          <a:xfrm>
            <a:off x="8931275" y="4006850"/>
            <a:ext cx="1588" cy="704850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0" name="Line 16">
            <a:extLst>
              <a:ext uri="{FF2B5EF4-FFF2-40B4-BE49-F238E27FC236}">
                <a16:creationId xmlns:a16="http://schemas.microsoft.com/office/drawing/2014/main" id="{975B51DD-C2C7-104A-BACA-52B789EB60B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07239" y="4711700"/>
            <a:ext cx="1825625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1" name="Line 17">
            <a:extLst>
              <a:ext uri="{FF2B5EF4-FFF2-40B4-BE49-F238E27FC236}">
                <a16:creationId xmlns:a16="http://schemas.microsoft.com/office/drawing/2014/main" id="{9EF65DC0-A424-9841-BF9B-BD41FB938C0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08825" y="4005264"/>
            <a:ext cx="1588" cy="708025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2" name="Line 18">
            <a:extLst>
              <a:ext uri="{FF2B5EF4-FFF2-40B4-BE49-F238E27FC236}">
                <a16:creationId xmlns:a16="http://schemas.microsoft.com/office/drawing/2014/main" id="{BF536605-1846-194F-9EF1-BC187DEA51C3}"/>
              </a:ext>
            </a:extLst>
          </p:cNvPr>
          <p:cNvSpPr>
            <a:spLocks noChangeShapeType="1"/>
          </p:cNvSpPr>
          <p:nvPr/>
        </p:nvSpPr>
        <p:spPr bwMode="auto">
          <a:xfrm>
            <a:off x="8575675" y="5187950"/>
            <a:ext cx="1430338" cy="0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3" name="Rectangle 19">
            <a:extLst>
              <a:ext uri="{FF2B5EF4-FFF2-40B4-BE49-F238E27FC236}">
                <a16:creationId xmlns:a16="http://schemas.microsoft.com/office/drawing/2014/main" id="{727CD207-6A94-1245-8D7E-5BE50A5AAE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0113" y="4678364"/>
            <a:ext cx="1058862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160" tIns="63720" rIns="92160" bIns="4608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000000"/>
                </a:solidFill>
              </a:rPr>
              <a:t>Sensor &lt; 5</a:t>
            </a:r>
          </a:p>
        </p:txBody>
      </p:sp>
      <p:sp>
        <p:nvSpPr>
          <p:cNvPr id="10264" name="Rectangle 20">
            <a:extLst>
              <a:ext uri="{FF2B5EF4-FFF2-40B4-BE49-F238E27FC236}">
                <a16:creationId xmlns:a16="http://schemas.microsoft.com/office/drawing/2014/main" id="{58FB09CA-3DED-F644-8CE8-CF22785E8D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51875" y="5264151"/>
            <a:ext cx="1512888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160" tIns="63720" rIns="92160" bIns="46080">
            <a:spAutoFit/>
          </a:bodyPr>
          <a:lstStyle>
            <a:lvl1pPr>
              <a:lnSpc>
                <a:spcPct val="90000"/>
              </a:lnSpc>
              <a:spcBef>
                <a:spcPts val="1400"/>
              </a:spcBef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rgbClr val="000000"/>
                </a:solidFill>
              </a:rPr>
              <a:t>Set voltage to …</a:t>
            </a:r>
          </a:p>
        </p:txBody>
      </p:sp>
      <p:sp>
        <p:nvSpPr>
          <p:cNvPr id="10265" name="Line 21">
            <a:extLst>
              <a:ext uri="{FF2B5EF4-FFF2-40B4-BE49-F238E27FC236}">
                <a16:creationId xmlns:a16="http://schemas.microsoft.com/office/drawing/2014/main" id="{00F173C4-4010-AD40-BCBB-BE6E6D0C1A8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292850" y="5649913"/>
            <a:ext cx="1728788" cy="12700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6" name="Line 22">
            <a:extLst>
              <a:ext uri="{FF2B5EF4-FFF2-40B4-BE49-F238E27FC236}">
                <a16:creationId xmlns:a16="http://schemas.microsoft.com/office/drawing/2014/main" id="{7C13A18E-A309-3E49-860C-543B9C56AB6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00789" y="2247900"/>
            <a:ext cx="1587" cy="3403600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7" name="Line 23">
            <a:extLst>
              <a:ext uri="{FF2B5EF4-FFF2-40B4-BE49-F238E27FC236}">
                <a16:creationId xmlns:a16="http://schemas.microsoft.com/office/drawing/2014/main" id="{AA13E7C9-7CB1-1842-8870-A182347B596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015288" y="1192214"/>
            <a:ext cx="6350" cy="708025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8" name="Line 24">
            <a:extLst>
              <a:ext uri="{FF2B5EF4-FFF2-40B4-BE49-F238E27FC236}">
                <a16:creationId xmlns:a16="http://schemas.microsoft.com/office/drawing/2014/main" id="{7A507A47-E246-E54B-9897-C0B51C8DE86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020050" y="1604963"/>
            <a:ext cx="76200" cy="49212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269" name="Group 25">
            <a:extLst>
              <a:ext uri="{FF2B5EF4-FFF2-40B4-BE49-F238E27FC236}">
                <a16:creationId xmlns:a16="http://schemas.microsoft.com/office/drawing/2014/main" id="{8F0D6C92-6AAA-5A40-BE37-450049634721}"/>
              </a:ext>
            </a:extLst>
          </p:cNvPr>
          <p:cNvGrpSpPr>
            <a:grpSpLocks/>
          </p:cNvGrpSpPr>
          <p:nvPr/>
        </p:nvGrpSpPr>
        <p:grpSpPr bwMode="auto">
          <a:xfrm>
            <a:off x="7943850" y="1606550"/>
            <a:ext cx="152400" cy="292100"/>
            <a:chOff x="2560" y="1104"/>
            <a:chExt cx="96" cy="184"/>
          </a:xfrm>
        </p:grpSpPr>
        <p:sp>
          <p:nvSpPr>
            <p:cNvPr id="75" name="Freeform 26">
              <a:extLst>
                <a:ext uri="{FF2B5EF4-FFF2-40B4-BE49-F238E27FC236}">
                  <a16:creationId xmlns:a16="http://schemas.microsoft.com/office/drawing/2014/main" id="{9B5475F6-AD33-2943-8F4A-792B34848D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8" y="1104"/>
              <a:ext cx="48" cy="184"/>
            </a:xfrm>
            <a:custGeom>
              <a:avLst/>
              <a:gdLst>
                <a:gd name="T0" fmla="*/ 0 w 49"/>
                <a:gd name="T1" fmla="*/ 29 h 185"/>
                <a:gd name="T2" fmla="*/ 47 w 49"/>
                <a:gd name="T3" fmla="*/ 0 h 185"/>
                <a:gd name="T4" fmla="*/ 0 w 49"/>
                <a:gd name="T5" fmla="*/ 183 h 18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9" h="185">
                  <a:moveTo>
                    <a:pt x="0" y="29"/>
                  </a:moveTo>
                  <a:lnTo>
                    <a:pt x="48" y="0"/>
                  </a:lnTo>
                  <a:lnTo>
                    <a:pt x="0" y="184"/>
                  </a:lnTo>
                </a:path>
              </a:pathLst>
            </a:custGeom>
            <a:noFill/>
            <a:ln w="1260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76" name="Freeform 27">
              <a:extLst>
                <a:ext uri="{FF2B5EF4-FFF2-40B4-BE49-F238E27FC236}">
                  <a16:creationId xmlns:a16="http://schemas.microsoft.com/office/drawing/2014/main" id="{09243745-5F12-AE49-B65D-AB026E49A5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0" y="1104"/>
              <a:ext cx="96" cy="184"/>
            </a:xfrm>
            <a:custGeom>
              <a:avLst/>
              <a:gdLst>
                <a:gd name="T0" fmla="*/ 48 w 97"/>
                <a:gd name="T1" fmla="*/ 29 h 185"/>
                <a:gd name="T2" fmla="*/ 95 w 97"/>
                <a:gd name="T3" fmla="*/ 0 h 185"/>
                <a:gd name="T4" fmla="*/ 48 w 97"/>
                <a:gd name="T5" fmla="*/ 183 h 185"/>
                <a:gd name="T6" fmla="*/ 0 w 97"/>
                <a:gd name="T7" fmla="*/ 0 h 18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7" h="185">
                  <a:moveTo>
                    <a:pt x="48" y="29"/>
                  </a:moveTo>
                  <a:lnTo>
                    <a:pt x="96" y="0"/>
                  </a:lnTo>
                  <a:lnTo>
                    <a:pt x="48" y="184"/>
                  </a:lnTo>
                  <a:lnTo>
                    <a:pt x="0" y="0"/>
                  </a:lnTo>
                </a:path>
              </a:pathLst>
            </a:custGeom>
            <a:noFill/>
            <a:ln w="1260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77" name="Freeform 28">
            <a:extLst>
              <a:ext uri="{FF2B5EF4-FFF2-40B4-BE49-F238E27FC236}">
                <a16:creationId xmlns:a16="http://schemas.microsoft.com/office/drawing/2014/main" id="{8605CF7A-620A-B447-8E43-88D4DF2DDE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3850" y="1606550"/>
            <a:ext cx="153988" cy="293688"/>
          </a:xfrm>
          <a:custGeom>
            <a:avLst/>
            <a:gdLst>
              <a:gd name="T0" fmla="*/ 76200 w 97"/>
              <a:gd name="T1" fmla="*/ 46038 h 185"/>
              <a:gd name="T2" fmla="*/ 152400 w 97"/>
              <a:gd name="T3" fmla="*/ 0 h 185"/>
              <a:gd name="T4" fmla="*/ 76200 w 97"/>
              <a:gd name="T5" fmla="*/ 292100 h 185"/>
              <a:gd name="T6" fmla="*/ 0 w 97"/>
              <a:gd name="T7" fmla="*/ 0 h 185"/>
              <a:gd name="T8" fmla="*/ 76200 w 97"/>
              <a:gd name="T9" fmla="*/ 46038 h 1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7" h="185">
                <a:moveTo>
                  <a:pt x="48" y="29"/>
                </a:moveTo>
                <a:lnTo>
                  <a:pt x="96" y="0"/>
                </a:lnTo>
                <a:lnTo>
                  <a:pt x="48" y="184"/>
                </a:lnTo>
                <a:lnTo>
                  <a:pt x="0" y="0"/>
                </a:lnTo>
                <a:lnTo>
                  <a:pt x="48" y="29"/>
                </a:lnTo>
              </a:path>
            </a:pathLst>
          </a:custGeom>
          <a:solidFill>
            <a:srgbClr val="000000"/>
          </a:solidFill>
          <a:ln w="1260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0271" name="Line 29">
            <a:extLst>
              <a:ext uri="{FF2B5EF4-FFF2-40B4-BE49-F238E27FC236}">
                <a16:creationId xmlns:a16="http://schemas.microsoft.com/office/drawing/2014/main" id="{8BB5D1CB-A9A4-9148-9CD6-1027D364D20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020050" y="2598739"/>
            <a:ext cx="1588" cy="14112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2" name="Line 30">
            <a:extLst>
              <a:ext uri="{FF2B5EF4-FFF2-40B4-BE49-F238E27FC236}">
                <a16:creationId xmlns:a16="http://schemas.microsoft.com/office/drawing/2014/main" id="{511DEFCC-9076-2441-A18C-36AF5BBD5BD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020050" y="3716338"/>
            <a:ext cx="76200" cy="49212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273" name="Group 31">
            <a:extLst>
              <a:ext uri="{FF2B5EF4-FFF2-40B4-BE49-F238E27FC236}">
                <a16:creationId xmlns:a16="http://schemas.microsoft.com/office/drawing/2014/main" id="{AEFB64DB-8348-AC45-8F1A-58415ED81ABC}"/>
              </a:ext>
            </a:extLst>
          </p:cNvPr>
          <p:cNvGrpSpPr>
            <a:grpSpLocks/>
          </p:cNvGrpSpPr>
          <p:nvPr/>
        </p:nvGrpSpPr>
        <p:grpSpPr bwMode="auto">
          <a:xfrm>
            <a:off x="7943850" y="3717926"/>
            <a:ext cx="152400" cy="290513"/>
            <a:chOff x="2560" y="2434"/>
            <a:chExt cx="96" cy="183"/>
          </a:xfrm>
        </p:grpSpPr>
        <p:sp>
          <p:nvSpPr>
            <p:cNvPr id="81" name="Freeform 32">
              <a:extLst>
                <a:ext uri="{FF2B5EF4-FFF2-40B4-BE49-F238E27FC236}">
                  <a16:creationId xmlns:a16="http://schemas.microsoft.com/office/drawing/2014/main" id="{29390668-A2CF-984D-A9AE-5389EB3DAA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8" y="2434"/>
              <a:ext cx="48" cy="183"/>
            </a:xfrm>
            <a:custGeom>
              <a:avLst/>
              <a:gdLst>
                <a:gd name="T0" fmla="*/ 0 w 49"/>
                <a:gd name="T1" fmla="*/ 29 h 184"/>
                <a:gd name="T2" fmla="*/ 47 w 49"/>
                <a:gd name="T3" fmla="*/ 0 h 184"/>
                <a:gd name="T4" fmla="*/ 0 w 49"/>
                <a:gd name="T5" fmla="*/ 182 h 18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9" h="184">
                  <a:moveTo>
                    <a:pt x="0" y="29"/>
                  </a:moveTo>
                  <a:lnTo>
                    <a:pt x="48" y="0"/>
                  </a:lnTo>
                  <a:lnTo>
                    <a:pt x="0" y="183"/>
                  </a:lnTo>
                </a:path>
              </a:pathLst>
            </a:custGeom>
            <a:noFill/>
            <a:ln w="1260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82" name="Freeform 33">
              <a:extLst>
                <a:ext uri="{FF2B5EF4-FFF2-40B4-BE49-F238E27FC236}">
                  <a16:creationId xmlns:a16="http://schemas.microsoft.com/office/drawing/2014/main" id="{A01E5523-8FEB-DE4B-BA38-2B34FEB1D7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0" y="2434"/>
              <a:ext cx="96" cy="183"/>
            </a:xfrm>
            <a:custGeom>
              <a:avLst/>
              <a:gdLst>
                <a:gd name="T0" fmla="*/ 48 w 97"/>
                <a:gd name="T1" fmla="*/ 29 h 184"/>
                <a:gd name="T2" fmla="*/ 95 w 97"/>
                <a:gd name="T3" fmla="*/ 0 h 184"/>
                <a:gd name="T4" fmla="*/ 48 w 97"/>
                <a:gd name="T5" fmla="*/ 182 h 184"/>
                <a:gd name="T6" fmla="*/ 0 w 97"/>
                <a:gd name="T7" fmla="*/ 0 h 18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7" h="184">
                  <a:moveTo>
                    <a:pt x="48" y="29"/>
                  </a:moveTo>
                  <a:lnTo>
                    <a:pt x="96" y="0"/>
                  </a:lnTo>
                  <a:lnTo>
                    <a:pt x="48" y="183"/>
                  </a:lnTo>
                  <a:lnTo>
                    <a:pt x="0" y="0"/>
                  </a:lnTo>
                </a:path>
              </a:pathLst>
            </a:custGeom>
            <a:noFill/>
            <a:ln w="1260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83" name="Freeform 34">
            <a:extLst>
              <a:ext uri="{FF2B5EF4-FFF2-40B4-BE49-F238E27FC236}">
                <a16:creationId xmlns:a16="http://schemas.microsoft.com/office/drawing/2014/main" id="{F990A274-242F-7141-9BB4-0FFF3BA411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3850" y="3717925"/>
            <a:ext cx="153988" cy="292100"/>
          </a:xfrm>
          <a:custGeom>
            <a:avLst/>
            <a:gdLst>
              <a:gd name="T0" fmla="*/ 76200 w 97"/>
              <a:gd name="T1" fmla="*/ 46038 h 184"/>
              <a:gd name="T2" fmla="*/ 152400 w 97"/>
              <a:gd name="T3" fmla="*/ 0 h 184"/>
              <a:gd name="T4" fmla="*/ 76200 w 97"/>
              <a:gd name="T5" fmla="*/ 290513 h 184"/>
              <a:gd name="T6" fmla="*/ 0 w 97"/>
              <a:gd name="T7" fmla="*/ 0 h 184"/>
              <a:gd name="T8" fmla="*/ 76200 w 97"/>
              <a:gd name="T9" fmla="*/ 46038 h 1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7" h="184">
                <a:moveTo>
                  <a:pt x="48" y="29"/>
                </a:moveTo>
                <a:lnTo>
                  <a:pt x="96" y="0"/>
                </a:lnTo>
                <a:lnTo>
                  <a:pt x="48" y="183"/>
                </a:lnTo>
                <a:lnTo>
                  <a:pt x="0" y="0"/>
                </a:lnTo>
                <a:lnTo>
                  <a:pt x="48" y="29"/>
                </a:lnTo>
              </a:path>
            </a:pathLst>
          </a:custGeom>
          <a:solidFill>
            <a:srgbClr val="000000"/>
          </a:solidFill>
          <a:ln w="1260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0275" name="Line 35">
            <a:extLst>
              <a:ext uri="{FF2B5EF4-FFF2-40B4-BE49-F238E27FC236}">
                <a16:creationId xmlns:a16="http://schemas.microsoft.com/office/drawing/2014/main" id="{E26184AA-A472-3645-B963-D60FF99A1C6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026400" y="4686300"/>
            <a:ext cx="6350" cy="9413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6" name="Line 36">
            <a:extLst>
              <a:ext uri="{FF2B5EF4-FFF2-40B4-BE49-F238E27FC236}">
                <a16:creationId xmlns:a16="http://schemas.microsoft.com/office/drawing/2014/main" id="{1D28184D-E5AE-FE49-ADA1-30D4DFD01A4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020050" y="5359400"/>
            <a:ext cx="76200" cy="4603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277" name="Group 37">
            <a:extLst>
              <a:ext uri="{FF2B5EF4-FFF2-40B4-BE49-F238E27FC236}">
                <a16:creationId xmlns:a16="http://schemas.microsoft.com/office/drawing/2014/main" id="{D3E88BCC-2D65-8742-B288-FD9A4EA4BEC9}"/>
              </a:ext>
            </a:extLst>
          </p:cNvPr>
          <p:cNvGrpSpPr>
            <a:grpSpLocks/>
          </p:cNvGrpSpPr>
          <p:nvPr/>
        </p:nvGrpSpPr>
        <p:grpSpPr bwMode="auto">
          <a:xfrm>
            <a:off x="7943850" y="5360989"/>
            <a:ext cx="152400" cy="288925"/>
            <a:chOff x="2560" y="3469"/>
            <a:chExt cx="96" cy="182"/>
          </a:xfrm>
        </p:grpSpPr>
        <p:sp>
          <p:nvSpPr>
            <p:cNvPr id="87" name="Freeform 38">
              <a:extLst>
                <a:ext uri="{FF2B5EF4-FFF2-40B4-BE49-F238E27FC236}">
                  <a16:creationId xmlns:a16="http://schemas.microsoft.com/office/drawing/2014/main" id="{36D4C678-BE90-384A-979D-4250826D79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8" y="3469"/>
              <a:ext cx="48" cy="182"/>
            </a:xfrm>
            <a:custGeom>
              <a:avLst/>
              <a:gdLst>
                <a:gd name="T0" fmla="*/ 0 w 49"/>
                <a:gd name="T1" fmla="*/ 27 h 183"/>
                <a:gd name="T2" fmla="*/ 47 w 49"/>
                <a:gd name="T3" fmla="*/ 0 h 183"/>
                <a:gd name="T4" fmla="*/ 0 w 49"/>
                <a:gd name="T5" fmla="*/ 181 h 18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9" h="183">
                  <a:moveTo>
                    <a:pt x="0" y="27"/>
                  </a:moveTo>
                  <a:lnTo>
                    <a:pt x="48" y="0"/>
                  </a:lnTo>
                  <a:lnTo>
                    <a:pt x="0" y="182"/>
                  </a:lnTo>
                </a:path>
              </a:pathLst>
            </a:custGeom>
            <a:noFill/>
            <a:ln w="1260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88" name="Freeform 39">
              <a:extLst>
                <a:ext uri="{FF2B5EF4-FFF2-40B4-BE49-F238E27FC236}">
                  <a16:creationId xmlns:a16="http://schemas.microsoft.com/office/drawing/2014/main" id="{A5AB3799-6653-7C48-B59B-78CBFD108B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0" y="3469"/>
              <a:ext cx="96" cy="182"/>
            </a:xfrm>
            <a:custGeom>
              <a:avLst/>
              <a:gdLst>
                <a:gd name="T0" fmla="*/ 48 w 97"/>
                <a:gd name="T1" fmla="*/ 27 h 183"/>
                <a:gd name="T2" fmla="*/ 95 w 97"/>
                <a:gd name="T3" fmla="*/ 0 h 183"/>
                <a:gd name="T4" fmla="*/ 48 w 97"/>
                <a:gd name="T5" fmla="*/ 181 h 183"/>
                <a:gd name="T6" fmla="*/ 0 w 97"/>
                <a:gd name="T7" fmla="*/ 0 h 18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7" h="183">
                  <a:moveTo>
                    <a:pt x="48" y="27"/>
                  </a:moveTo>
                  <a:lnTo>
                    <a:pt x="96" y="0"/>
                  </a:lnTo>
                  <a:lnTo>
                    <a:pt x="48" y="182"/>
                  </a:lnTo>
                  <a:lnTo>
                    <a:pt x="0" y="0"/>
                  </a:lnTo>
                </a:path>
              </a:pathLst>
            </a:custGeom>
            <a:noFill/>
            <a:ln w="1260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89" name="Freeform 40">
            <a:extLst>
              <a:ext uri="{FF2B5EF4-FFF2-40B4-BE49-F238E27FC236}">
                <a16:creationId xmlns:a16="http://schemas.microsoft.com/office/drawing/2014/main" id="{4CC0BEA2-9E8C-0C4E-9A47-23E7302B18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3850" y="5360988"/>
            <a:ext cx="153988" cy="290512"/>
          </a:xfrm>
          <a:custGeom>
            <a:avLst/>
            <a:gdLst>
              <a:gd name="T0" fmla="*/ 76200 w 97"/>
              <a:gd name="T1" fmla="*/ 42862 h 183"/>
              <a:gd name="T2" fmla="*/ 152400 w 97"/>
              <a:gd name="T3" fmla="*/ 0 h 183"/>
              <a:gd name="T4" fmla="*/ 76200 w 97"/>
              <a:gd name="T5" fmla="*/ 288925 h 183"/>
              <a:gd name="T6" fmla="*/ 0 w 97"/>
              <a:gd name="T7" fmla="*/ 0 h 183"/>
              <a:gd name="T8" fmla="*/ 76200 w 97"/>
              <a:gd name="T9" fmla="*/ 42862 h 18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7" h="183">
                <a:moveTo>
                  <a:pt x="48" y="27"/>
                </a:moveTo>
                <a:lnTo>
                  <a:pt x="96" y="0"/>
                </a:lnTo>
                <a:lnTo>
                  <a:pt x="48" y="182"/>
                </a:lnTo>
                <a:lnTo>
                  <a:pt x="0" y="0"/>
                </a:lnTo>
                <a:lnTo>
                  <a:pt x="48" y="27"/>
                </a:lnTo>
              </a:path>
            </a:pathLst>
          </a:custGeom>
          <a:solidFill>
            <a:srgbClr val="000000"/>
          </a:solidFill>
          <a:ln w="1260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0279" name="Line 41">
            <a:extLst>
              <a:ext uri="{FF2B5EF4-FFF2-40B4-BE49-F238E27FC236}">
                <a16:creationId xmlns:a16="http://schemas.microsoft.com/office/drawing/2014/main" id="{D2A31DC6-E589-DF44-9097-BB8BE3AB3D3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292851" y="2225675"/>
            <a:ext cx="823913" cy="142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80" name="Line 42">
            <a:extLst>
              <a:ext uri="{FF2B5EF4-FFF2-40B4-BE49-F238E27FC236}">
                <a16:creationId xmlns:a16="http://schemas.microsoft.com/office/drawing/2014/main" id="{7DD880E1-0F71-4D4B-855F-9B57D061A26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824664" y="2168525"/>
            <a:ext cx="47625" cy="82550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281" name="Group 43">
            <a:extLst>
              <a:ext uri="{FF2B5EF4-FFF2-40B4-BE49-F238E27FC236}">
                <a16:creationId xmlns:a16="http://schemas.microsoft.com/office/drawing/2014/main" id="{C3BFE1F3-91D9-1344-83CE-88AB4E98AC09}"/>
              </a:ext>
            </a:extLst>
          </p:cNvPr>
          <p:cNvGrpSpPr>
            <a:grpSpLocks/>
          </p:cNvGrpSpPr>
          <p:nvPr/>
        </p:nvGrpSpPr>
        <p:grpSpPr bwMode="auto">
          <a:xfrm>
            <a:off x="6826251" y="2170113"/>
            <a:ext cx="282575" cy="157162"/>
            <a:chOff x="1856" y="1459"/>
            <a:chExt cx="178" cy="99"/>
          </a:xfrm>
        </p:grpSpPr>
        <p:sp>
          <p:nvSpPr>
            <p:cNvPr id="93" name="Freeform 44">
              <a:extLst>
                <a:ext uri="{FF2B5EF4-FFF2-40B4-BE49-F238E27FC236}">
                  <a16:creationId xmlns:a16="http://schemas.microsoft.com/office/drawing/2014/main" id="{143AE799-37A0-FF40-A1F0-DAB1CFA753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6" y="1459"/>
              <a:ext cx="178" cy="50"/>
            </a:xfrm>
            <a:custGeom>
              <a:avLst/>
              <a:gdLst>
                <a:gd name="T0" fmla="*/ 28 w 179"/>
                <a:gd name="T1" fmla="*/ 49 h 51"/>
                <a:gd name="T2" fmla="*/ 0 w 179"/>
                <a:gd name="T3" fmla="*/ 0 h 51"/>
                <a:gd name="T4" fmla="*/ 177 w 179"/>
                <a:gd name="T5" fmla="*/ 49 h 5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9" h="51">
                  <a:moveTo>
                    <a:pt x="28" y="50"/>
                  </a:moveTo>
                  <a:lnTo>
                    <a:pt x="0" y="0"/>
                  </a:lnTo>
                  <a:lnTo>
                    <a:pt x="178" y="50"/>
                  </a:lnTo>
                </a:path>
              </a:pathLst>
            </a:custGeom>
            <a:noFill/>
            <a:ln w="1260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94" name="Freeform 45">
              <a:extLst>
                <a:ext uri="{FF2B5EF4-FFF2-40B4-BE49-F238E27FC236}">
                  <a16:creationId xmlns:a16="http://schemas.microsoft.com/office/drawing/2014/main" id="{27626C0C-B698-5149-84CB-ECD4D7AE3D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6" y="1459"/>
              <a:ext cx="178" cy="99"/>
            </a:xfrm>
            <a:custGeom>
              <a:avLst/>
              <a:gdLst>
                <a:gd name="T0" fmla="*/ 28 w 179"/>
                <a:gd name="T1" fmla="*/ 50 h 100"/>
                <a:gd name="T2" fmla="*/ 0 w 179"/>
                <a:gd name="T3" fmla="*/ 0 h 100"/>
                <a:gd name="T4" fmla="*/ 177 w 179"/>
                <a:gd name="T5" fmla="*/ 50 h 100"/>
                <a:gd name="T6" fmla="*/ 0 w 179"/>
                <a:gd name="T7" fmla="*/ 98 h 1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9" h="100">
                  <a:moveTo>
                    <a:pt x="28" y="50"/>
                  </a:moveTo>
                  <a:lnTo>
                    <a:pt x="0" y="0"/>
                  </a:lnTo>
                  <a:lnTo>
                    <a:pt x="178" y="50"/>
                  </a:lnTo>
                  <a:lnTo>
                    <a:pt x="0" y="99"/>
                  </a:lnTo>
                </a:path>
              </a:pathLst>
            </a:custGeom>
            <a:noFill/>
            <a:ln w="1260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95" name="Freeform 46">
            <a:extLst>
              <a:ext uri="{FF2B5EF4-FFF2-40B4-BE49-F238E27FC236}">
                <a16:creationId xmlns:a16="http://schemas.microsoft.com/office/drawing/2014/main" id="{11E03153-EAFB-EE49-B26C-A5F5FD131B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6251" y="2170113"/>
            <a:ext cx="284163" cy="158750"/>
          </a:xfrm>
          <a:custGeom>
            <a:avLst/>
            <a:gdLst>
              <a:gd name="T0" fmla="*/ 44450 w 179"/>
              <a:gd name="T1" fmla="*/ 79375 h 100"/>
              <a:gd name="T2" fmla="*/ 0 w 179"/>
              <a:gd name="T3" fmla="*/ 0 h 100"/>
              <a:gd name="T4" fmla="*/ 282575 w 179"/>
              <a:gd name="T5" fmla="*/ 79375 h 100"/>
              <a:gd name="T6" fmla="*/ 0 w 179"/>
              <a:gd name="T7" fmla="*/ 157163 h 100"/>
              <a:gd name="T8" fmla="*/ 44450 w 179"/>
              <a:gd name="T9" fmla="*/ 79375 h 1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9" h="100">
                <a:moveTo>
                  <a:pt x="28" y="50"/>
                </a:moveTo>
                <a:lnTo>
                  <a:pt x="0" y="0"/>
                </a:lnTo>
                <a:lnTo>
                  <a:pt x="178" y="50"/>
                </a:lnTo>
                <a:lnTo>
                  <a:pt x="0" y="99"/>
                </a:lnTo>
                <a:lnTo>
                  <a:pt x="28" y="50"/>
                </a:lnTo>
              </a:path>
            </a:pathLst>
          </a:custGeom>
          <a:solidFill>
            <a:srgbClr val="000000"/>
          </a:solidFill>
          <a:ln w="1260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>
            <a:extLst>
              <a:ext uri="{FF2B5EF4-FFF2-40B4-BE49-F238E27FC236}">
                <a16:creationId xmlns:a16="http://schemas.microsoft.com/office/drawing/2014/main" id="{06AF64B8-9C19-5A4B-86C0-265EEFC44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6088" y="255589"/>
            <a:ext cx="8636000" cy="535531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Automation via Scripts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EA2C732-ACF1-1947-A03F-38CF84B608F4}"/>
              </a:ext>
            </a:extLst>
          </p:cNvPr>
          <p:cNvSpPr/>
          <p:nvPr/>
        </p:nvSpPr>
        <p:spPr>
          <a:xfrm>
            <a:off x="1632590" y="955572"/>
            <a:ext cx="2596077" cy="1109464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45720" rIns="45720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en-US" altLang="en-US" sz="1800"/>
              <a:t>              IOC</a:t>
            </a:r>
          </a:p>
          <a:p>
            <a:pPr eaLnBrk="1" hangingPunct="1">
              <a:lnSpc>
                <a:spcPct val="90000"/>
              </a:lnSpc>
              <a:defRPr/>
            </a:pPr>
            <a:br>
              <a:rPr lang="en-US" altLang="en-US" sz="1400">
                <a:latin typeface="Courier New" panose="02070309020205020404" pitchFamily="49" charset="0"/>
              </a:rPr>
            </a:br>
            <a:r>
              <a:rPr lang="en-US" altLang="en-US" sz="1400">
                <a:latin typeface="Courier New" panose="02070309020205020404" pitchFamily="49" charset="0"/>
              </a:rPr>
              <a:t>record(ai, “sensor”)</a:t>
            </a:r>
            <a:br>
              <a:rPr lang="en-US" altLang="en-US" sz="1400">
                <a:latin typeface="Courier New" panose="02070309020205020404" pitchFamily="49" charset="0"/>
              </a:rPr>
            </a:br>
            <a:r>
              <a:rPr lang="en-US" altLang="en-US" sz="1400">
                <a:latin typeface="Courier New" panose="02070309020205020404" pitchFamily="49" charset="0"/>
              </a:rPr>
              <a:t>record(ao, “voltage”)</a:t>
            </a:r>
            <a:br>
              <a:rPr lang="en-US" altLang="en-US" sz="1400">
                <a:latin typeface="Courier New" panose="02070309020205020404" pitchFamily="49" charset="0"/>
              </a:rPr>
            </a:br>
            <a:endParaRPr lang="en-US" altLang="en-US" sz="1400">
              <a:latin typeface="Courier New" panose="02070309020205020404" pitchFamily="49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D3E43AF-345D-474B-AA47-30F07072A566}"/>
              </a:ext>
            </a:extLst>
          </p:cNvPr>
          <p:cNvSpPr/>
          <p:nvPr/>
        </p:nvSpPr>
        <p:spPr>
          <a:xfrm>
            <a:off x="6157801" y="948881"/>
            <a:ext cx="4323587" cy="2240774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45720" rIns="45720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en-US" altLang="en-US" sz="1400">
                <a:latin typeface="Courier New" panose="02070309020205020404" pitchFamily="49" charset="0"/>
              </a:rPr>
              <a:t>#!/usr/bin/env python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1400">
              <a:latin typeface="Courier New" panose="02070309020205020404" pitchFamily="49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1400">
                <a:latin typeface="Courier New" panose="02070309020205020404" pitchFamily="49" charset="0"/>
              </a:rPr>
              <a:t>from epics import caget, caput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1400">
                <a:latin typeface="Courier New" panose="02070309020205020404" pitchFamily="49" charset="0"/>
              </a:rPr>
              <a:t>import time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1400">
              <a:latin typeface="Courier New" panose="02070309020205020404" pitchFamily="49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1400">
                <a:latin typeface="Courier New" panose="02070309020205020404" pitchFamily="49" charset="0"/>
              </a:rPr>
              <a:t>while True: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1400">
                <a:latin typeface="Courier New" panose="02070309020205020404" pitchFamily="49" charset="0"/>
              </a:rPr>
              <a:t>sensor = caget(“sensor”)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1400">
                <a:latin typeface="Courier New" panose="02070309020205020404" pitchFamily="49" charset="0"/>
              </a:rPr>
              <a:t>voltage = 5 if sensor &lt; 10 else 0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1400">
                <a:latin typeface="Courier New" panose="02070309020205020404" pitchFamily="49" charset="0"/>
              </a:rPr>
              <a:t>caput(“voltage”, voltage)</a:t>
            </a:r>
            <a:br>
              <a:rPr lang="en-US" altLang="en-US" sz="1400">
                <a:latin typeface="Courier New" panose="02070309020205020404" pitchFamily="49" charset="0"/>
              </a:rPr>
            </a:br>
            <a:r>
              <a:rPr lang="en-US" altLang="en-US" sz="1400">
                <a:latin typeface="Courier New" panose="02070309020205020404" pitchFamily="49" charset="0"/>
              </a:rPr>
              <a:t>time.sleep(1.0)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55CA3AD-E674-C649-854C-A2EFE0F9BC3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237038" y="1646239"/>
            <a:ext cx="1871662" cy="7937"/>
          </a:xfrm>
          <a:prstGeom prst="straightConnector1">
            <a:avLst/>
          </a:prstGeom>
          <a:noFill/>
          <a:ln w="34925">
            <a:solidFill>
              <a:schemeClr val="accent2"/>
            </a:solidFill>
            <a:round/>
            <a:headEnd type="arrow" w="med" len="med"/>
            <a:tailEnd type="arrow" w="med" len="med"/>
          </a:ln>
          <a:effectLst>
            <a:outerShdw blurRad="50800" dist="20000" dir="5400000" rotWithShape="0">
              <a:srgbClr val="808080">
                <a:alpha val="42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73" name="TextBox 6">
            <a:extLst>
              <a:ext uri="{FF2B5EF4-FFF2-40B4-BE49-F238E27FC236}">
                <a16:creationId xmlns:a16="http://schemas.microsoft.com/office/drawing/2014/main" id="{D6B15831-4ADD-5A40-A43B-9C92D5ECA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3551" y="1163639"/>
            <a:ext cx="1839913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4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Channel Access</a:t>
            </a:r>
          </a:p>
        </p:txBody>
      </p:sp>
      <p:sp>
        <p:nvSpPr>
          <p:cNvPr id="11274" name="Content Placeholder 2">
            <a:extLst>
              <a:ext uri="{FF2B5EF4-FFF2-40B4-BE49-F238E27FC236}">
                <a16:creationId xmlns:a16="http://schemas.microsoft.com/office/drawing/2014/main" id="{4A570B3B-B549-6747-B3D8-DDB3102092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9250" y="2578100"/>
            <a:ext cx="9048750" cy="4279900"/>
          </a:xfrm>
        </p:spPr>
        <p:txBody>
          <a:bodyPr/>
          <a:lstStyle/>
          <a:p>
            <a:r>
              <a:rPr lang="en-US" altLang="en-US" sz="2400">
                <a:ea typeface="ＭＳ Ｐゴシック" panose="020B0600070205080204" pitchFamily="34" charset="-128"/>
              </a:rPr>
              <a:t>Tempting, but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Error Handling?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caget? caput?</a:t>
            </a:r>
          </a:p>
          <a:p>
            <a:pPr marL="682625" lvl="2" indent="0">
              <a:buNone/>
            </a:pPr>
            <a:r>
              <a:rPr lang="en-US" altLang="en-US" sz="1800">
                <a:ea typeface="ＭＳ Ｐゴシック" panose="020B0600070205080204" pitchFamily="34" charset="-128"/>
              </a:rPr>
              <a:t>Monitor; Connect once, then re-use the connection</a:t>
            </a:r>
            <a:br>
              <a:rPr lang="en-US" altLang="en-US" sz="1800">
                <a:ea typeface="ＭＳ Ｐゴシック" panose="020B0600070205080204" pitchFamily="34" charset="-128"/>
              </a:rPr>
            </a:br>
            <a:r>
              <a:rPr lang="en-US" altLang="en-US" sz="1800">
                <a:ea typeface="ＭＳ Ｐゴシック" panose="020B0600070205080204" pitchFamily="34" charset="-128"/>
              </a:rPr>
              <a:t>(PyEpics actually does this)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Handle disconnects, re-connects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Should have ‘console’, run under procServ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IOC has shell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Long-term maintenance of “Fred’s script”?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Calc record has CALC, SCAN, INPA, ..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3FF8388-EBCE-094E-9366-562664C8B37B}"/>
              </a:ext>
            </a:extLst>
          </p:cNvPr>
          <p:cNvSpPr/>
          <p:nvPr/>
        </p:nvSpPr>
        <p:spPr>
          <a:xfrm>
            <a:off x="1632590" y="955572"/>
            <a:ext cx="2596077" cy="1109464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45720" rIns="45720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en-US" altLang="en-US" sz="1800"/>
              <a:t>              IOC</a:t>
            </a:r>
          </a:p>
          <a:p>
            <a:pPr eaLnBrk="1" hangingPunct="1">
              <a:lnSpc>
                <a:spcPct val="90000"/>
              </a:lnSpc>
              <a:defRPr/>
            </a:pPr>
            <a:br>
              <a:rPr lang="en-US" altLang="en-US" sz="1400">
                <a:latin typeface="Courier New" panose="02070309020205020404" pitchFamily="49" charset="0"/>
              </a:rPr>
            </a:br>
            <a:r>
              <a:rPr lang="en-US" altLang="en-US" sz="1400">
                <a:latin typeface="Courier New" panose="02070309020205020404" pitchFamily="49" charset="0"/>
              </a:rPr>
              <a:t>record(ai, “sensor”)</a:t>
            </a:r>
            <a:br>
              <a:rPr lang="en-US" altLang="en-US" sz="1400">
                <a:latin typeface="Courier New" panose="02070309020205020404" pitchFamily="49" charset="0"/>
              </a:rPr>
            </a:br>
            <a:r>
              <a:rPr lang="en-US" altLang="en-US" sz="1400">
                <a:latin typeface="Courier New" panose="02070309020205020404" pitchFamily="49" charset="0"/>
              </a:rPr>
              <a:t>record(ao, “voltage”)</a:t>
            </a:r>
            <a:br>
              <a:rPr lang="en-US" altLang="en-US" sz="1400">
                <a:latin typeface="Courier New" panose="02070309020205020404" pitchFamily="49" charset="0"/>
              </a:rPr>
            </a:br>
            <a:endParaRPr lang="en-US" altLang="en-US" sz="1400">
              <a:latin typeface="Courier New" panose="02070309020205020404" pitchFamily="49" charset="0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A7E1142-AF96-A44D-BFD2-405C49F0CA5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237039" y="1646238"/>
            <a:ext cx="2046287" cy="0"/>
          </a:xfrm>
          <a:prstGeom prst="straightConnector1">
            <a:avLst/>
          </a:prstGeom>
          <a:noFill/>
          <a:ln w="34925">
            <a:solidFill>
              <a:schemeClr val="accent2"/>
            </a:solidFill>
            <a:round/>
            <a:headEnd type="arrow" w="med" len="med"/>
            <a:tailEnd type="arrow" w="med" len="med"/>
          </a:ln>
          <a:effectLst>
            <a:outerShdw blurRad="50800" dist="20000" dir="5400000" rotWithShape="0">
              <a:srgbClr val="808080">
                <a:alpha val="42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293" name="TextBox 6">
            <a:extLst>
              <a:ext uri="{FF2B5EF4-FFF2-40B4-BE49-F238E27FC236}">
                <a16:creationId xmlns:a16="http://schemas.microsoft.com/office/drawing/2014/main" id="{6D726BB3-2B2E-BD42-B428-2D2F0DB929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3551" y="1163639"/>
            <a:ext cx="1839913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4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Channel Access</a:t>
            </a:r>
          </a:p>
        </p:txBody>
      </p:sp>
      <p:sp>
        <p:nvSpPr>
          <p:cNvPr id="12294" name="Content Placeholder 2">
            <a:extLst>
              <a:ext uri="{FF2B5EF4-FFF2-40B4-BE49-F238E27FC236}">
                <a16:creationId xmlns:a16="http://schemas.microsoft.com/office/drawing/2014/main" id="{D658EFF6-449D-5549-95A6-6F1062FAC8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9732" y="3171825"/>
            <a:ext cx="8338268" cy="42799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Check allowed values?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What if other CA client writes to PV?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Use DRVH, DRVL, calc records, .. to perform check on IOC, not in each user interface</a:t>
            </a:r>
          </a:p>
          <a:p>
            <a:pPr marL="0" indent="0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Automation scripts?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What if users open multiple user interfaces?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What if GUI crashes (which is more likely than IOC)?</a:t>
            </a:r>
          </a:p>
          <a:p>
            <a:pPr marL="0" indent="0">
              <a:buNone/>
            </a:pPr>
            <a:r>
              <a:rPr lang="en-US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Keep user interface as just that! </a:t>
            </a:r>
          </a:p>
        </p:txBody>
      </p:sp>
      <p:pic>
        <p:nvPicPr>
          <p:cNvPr id="12295" name="Picture 1" descr="Screen Shot 2014-05-30 at 4.33.41 PM.png">
            <a:extLst>
              <a:ext uri="{FF2B5EF4-FFF2-40B4-BE49-F238E27FC236}">
                <a16:creationId xmlns:a16="http://schemas.microsoft.com/office/drawing/2014/main" id="{D329CD5F-478E-B840-89E3-393AA65F8C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25"/>
          <a:stretch>
            <a:fillRect/>
          </a:stretch>
        </p:blipFill>
        <p:spPr bwMode="auto">
          <a:xfrm>
            <a:off x="6254750" y="339725"/>
            <a:ext cx="441325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2" descr="Screen Shot 2014-05-30 at 4.35.18 PM.png">
            <a:extLst>
              <a:ext uri="{FF2B5EF4-FFF2-40B4-BE49-F238E27FC236}">
                <a16:creationId xmlns:a16="http://schemas.microsoft.com/office/drawing/2014/main" id="{0D168139-483B-A84F-98D4-13B4D0FA3C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86" t="68922" r="24435"/>
          <a:stretch>
            <a:fillRect/>
          </a:stretch>
        </p:blipFill>
        <p:spPr bwMode="auto">
          <a:xfrm>
            <a:off x="6989764" y="2433638"/>
            <a:ext cx="3678237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7" name="Title 1">
            <a:extLst>
              <a:ext uri="{FF2B5EF4-FFF2-40B4-BE49-F238E27FC236}">
                <a16:creationId xmlns:a16="http://schemas.microsoft.com/office/drawing/2014/main" id="{EF254993-FAE5-8844-99D7-C0119D1F5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6088" y="255589"/>
            <a:ext cx="8636000" cy="535531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Automation via User Interface?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>
            <a:extLst>
              <a:ext uri="{FF2B5EF4-FFF2-40B4-BE49-F238E27FC236}">
                <a16:creationId xmlns:a16="http://schemas.microsoft.com/office/drawing/2014/main" id="{D6A7C596-86DB-F844-9900-FB7AF13E9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6088" y="255589"/>
            <a:ext cx="8636000" cy="535531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Automation with EPICS</a:t>
            </a:r>
          </a:p>
        </p:txBody>
      </p:sp>
      <p:sp>
        <p:nvSpPr>
          <p:cNvPr id="13314" name="Content Placeholder 2">
            <a:extLst>
              <a:ext uri="{FF2B5EF4-FFF2-40B4-BE49-F238E27FC236}">
                <a16:creationId xmlns:a16="http://schemas.microsoft.com/office/drawing/2014/main" id="{61E178BC-ED5A-2646-922F-6061767DCA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6089" y="854076"/>
            <a:ext cx="8785225" cy="5654675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altLang="en-US">
                <a:solidFill>
                  <a:schemeClr val="tx2"/>
                </a:solidFill>
                <a:ea typeface="ＭＳ Ｐゴシック" panose="020B0600070205080204" pitchFamily="34" charset="-128"/>
              </a:rPr>
              <a:t>Records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>
                <a:ea typeface="ＭＳ Ｐゴシック" panose="020B0600070205080204" pitchFamily="34" charset="-128"/>
              </a:rPr>
              <a:t>Steady-data, data flow driven operations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>
                <a:ea typeface="ＭＳ Ｐゴシック" panose="020B0600070205080204" pitchFamily="34" charset="-128"/>
              </a:rPr>
              <a:t>Continuous: Read input, compute, write output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>
                <a:ea typeface="ＭＳ Ｐゴシック" panose="020B0600070205080204" pitchFamily="34" charset="-128"/>
              </a:rPr>
              <a:t>Limited conditional processing: calcout.OOPT</a:t>
            </a:r>
          </a:p>
          <a:p>
            <a:pPr>
              <a:buFont typeface="Wingdings" pitchFamily="2" charset="2"/>
              <a:buChar char="ü"/>
            </a:pPr>
            <a:r>
              <a:rPr lang="en-US" altLang="en-US">
                <a:solidFill>
                  <a:schemeClr val="tx2"/>
                </a:solidFill>
                <a:ea typeface="ＭＳ Ｐゴシック" panose="020B0600070205080204" pitchFamily="34" charset="-128"/>
              </a:rPr>
              <a:t>State Notation Language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>
                <a:ea typeface="ＭＳ Ｐゴシック" panose="020B0600070205080204" pitchFamily="34" charset="-128"/>
              </a:rPr>
              <a:t>On-demand, event driven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>
                <a:ea typeface="ＭＳ Ｐゴシック" panose="020B0600070205080204" pitchFamily="34" charset="-128"/>
              </a:rPr>
              <a:t>Stateful: In State X, if Y happens, ..</a:t>
            </a:r>
          </a:p>
          <a:p>
            <a:pPr>
              <a:buClr>
                <a:srgbClr val="FFC000"/>
              </a:buClr>
              <a:buFont typeface=".AppleSystemUIFont"/>
              <a:buChar char="?"/>
            </a:pPr>
            <a:r>
              <a:rPr lang="en-US" altLang="en-US">
                <a:ea typeface="ＭＳ Ｐゴシック" panose="020B0600070205080204" pitchFamily="34" charset="-128"/>
              </a:rPr>
              <a:t>Scripts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>
                <a:ea typeface="ＭＳ Ｐゴシック" panose="020B0600070205080204" pitchFamily="34" charset="-128"/>
              </a:rPr>
              <a:t>Useful for “I need this just once, but I need it now”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>
                <a:ea typeface="ＭＳ Ｐゴシック" panose="020B0600070205080204" pitchFamily="34" charset="-128"/>
              </a:rPr>
              <a:t>Permanent “Python IOCs” require effort similar to IOCs</a:t>
            </a:r>
          </a:p>
          <a:p>
            <a:pPr>
              <a:buClr>
                <a:srgbClr val="FF0000"/>
              </a:buClr>
              <a:buFont typeface="SegoeUISymbol"/>
              <a:buChar char="⚡"/>
            </a:pPr>
            <a:r>
              <a:rPr lang="en-US" altLang="en-US">
                <a:solidFill>
                  <a:srgbClr val="FF0000"/>
                </a:solidFill>
                <a:ea typeface="ＭＳ Ｐゴシック" panose="020B0600070205080204" pitchFamily="34" charset="-128"/>
              </a:rPr>
              <a:t>Automation via Operator Interface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altLang="en-US">
                <a:ea typeface="ＭＳ Ｐゴシック" panose="020B0600070205080204" pitchFamily="34" charset="-128"/>
              </a:rPr>
              <a:t>UI should never </a:t>
            </a:r>
            <a:r>
              <a:rPr lang="en-US" altLang="en-US" u="sng">
                <a:ea typeface="ＭＳ Ｐゴシック" panose="020B0600070205080204" pitchFamily="34" charset="-128"/>
              </a:rPr>
              <a:t>do</a:t>
            </a:r>
            <a:r>
              <a:rPr lang="en-US" altLang="en-US">
                <a:ea typeface="ＭＳ Ｐゴシック" panose="020B0600070205080204" pitchFamily="34" charset="-128"/>
              </a:rPr>
              <a:t> anything</a:t>
            </a:r>
          </a:p>
          <a:p>
            <a:pPr lvl="1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RNL">
  <a:themeElements>
    <a:clrScheme name="ORNL theme colors 180717 final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3BA2AD"/>
      </a:accent1>
      <a:accent2>
        <a:srgbClr val="8FBB55"/>
      </a:accent2>
      <a:accent3>
        <a:srgbClr val="5785B7"/>
      </a:accent3>
      <a:accent4>
        <a:srgbClr val="E5A940"/>
      </a:accent4>
      <a:accent5>
        <a:srgbClr val="919785"/>
      </a:accent5>
      <a:accent6>
        <a:srgbClr val="CB4D3D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 w="38100">
          <a:solidFill>
            <a:schemeClr val="bg2"/>
          </a:solidFill>
          <a:miter lim="800000"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>
              <a:lumMod val="50000"/>
            </a:schemeClr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RNL 16x9 template 180719" id="{91F5A9DE-0FF5-42D2-8B71-414341298470}" vid="{19B61368-BE15-4FF9-B836-7A1A3976FBB8}"/>
    </a:ext>
  </a:extLst>
</a:theme>
</file>

<file path=ppt/theme/theme2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75B17BC858B94FAA5409F11FF9B884" ma:contentTypeVersion="0" ma:contentTypeDescription="Create a new document." ma:contentTypeScope="" ma:versionID="ba30602e445ba7bd833ef2f532e4a59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C1B16D9-2895-4E60-B926-D3761C9FEAB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2F5672A-8E48-4F2B-AFFD-06832CDC34F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1ABC137-F478-48AF-94F1-527234D6D2C9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885</Words>
  <Application>Microsoft Macintosh PowerPoint</Application>
  <PresentationFormat>Widescreen</PresentationFormat>
  <Paragraphs>103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.AppleSystemUIFont</vt:lpstr>
      <vt:lpstr>Arial</vt:lpstr>
      <vt:lpstr>Arial Black</vt:lpstr>
      <vt:lpstr>Century Gothic</vt:lpstr>
      <vt:lpstr>Courier New</vt:lpstr>
      <vt:lpstr>SegoeUISymbol</vt:lpstr>
      <vt:lpstr>Times New Roman</vt:lpstr>
      <vt:lpstr>Wingdings</vt:lpstr>
      <vt:lpstr>ORNL</vt:lpstr>
      <vt:lpstr>EPICS Automation</vt:lpstr>
      <vt:lpstr>Control System</vt:lpstr>
      <vt:lpstr>Monitoring, Supervisory Control</vt:lpstr>
      <vt:lpstr>Automation via Records on IOC </vt:lpstr>
      <vt:lpstr>Distribute Records onto different IOCs </vt:lpstr>
      <vt:lpstr>Automation via State Machine</vt:lpstr>
      <vt:lpstr>Automation via Scripts</vt:lpstr>
      <vt:lpstr>Automation via User Interface?</vt:lpstr>
      <vt:lpstr>Automation with EPICS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2018-07-12T19:30:01Z</dcterms:created>
  <dcterms:modified xsi:type="dcterms:W3CDTF">2021-09-15T19:28:01Z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0x0101003975B17BC858B94FAA5409F11FF9B884</vt:lpwstr>
  </property>
</Properties>
</file>